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68" r:id="rId2"/>
    <p:sldId id="272" r:id="rId3"/>
  </p:sldIdLst>
  <p:sldSz cx="6858000" cy="9144000" type="screen4x3"/>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99FF33"/>
    <a:srgbClr val="66FF99"/>
    <a:srgbClr val="66FF33"/>
    <a:srgbClr val="FFFFFF"/>
    <a:srgbClr val="33CCCC"/>
    <a:srgbClr val="FF9966"/>
    <a:srgbClr val="FF6600"/>
    <a:srgbClr val="FFFF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862" autoAdjust="0"/>
  </p:normalViewPr>
  <p:slideViewPr>
    <p:cSldViewPr snapToGrid="0">
      <p:cViewPr varScale="1">
        <p:scale>
          <a:sx n="54" d="100"/>
          <a:sy n="54" d="100"/>
        </p:scale>
        <p:origin x="22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6737" cy="3413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0284" y="0"/>
            <a:ext cx="4306737" cy="341393"/>
          </a:xfrm>
          <a:prstGeom prst="rect">
            <a:avLst/>
          </a:prstGeom>
        </p:spPr>
        <p:txBody>
          <a:bodyPr vert="horz" lIns="91440" tIns="45720" rIns="91440" bIns="45720" rtlCol="0"/>
          <a:lstStyle>
            <a:lvl1pPr algn="r">
              <a:defRPr sz="1200"/>
            </a:lvl1pPr>
          </a:lstStyle>
          <a:p>
            <a:fld id="{90B8A791-F860-428F-84D3-C19ADCD430DC}" type="datetimeFigureOut">
              <a:rPr kumimoji="1" lang="ja-JP" altLang="en-US" smtClean="0"/>
              <a:t>2020/12/17</a:t>
            </a:fld>
            <a:endParaRPr kumimoji="1" lang="ja-JP" altLang="en-US"/>
          </a:p>
        </p:txBody>
      </p:sp>
      <p:sp>
        <p:nvSpPr>
          <p:cNvPr id="4" name="スライド イメージ プレースホルダー 3"/>
          <p:cNvSpPr>
            <a:spLocks noGrp="1" noRot="1" noChangeAspect="1"/>
          </p:cNvSpPr>
          <p:nvPr>
            <p:ph type="sldImg" idx="2"/>
          </p:nvPr>
        </p:nvSpPr>
        <p:spPr>
          <a:xfrm>
            <a:off x="4108450" y="850900"/>
            <a:ext cx="1722438" cy="2297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4399" y="3275850"/>
            <a:ext cx="7950543" cy="268004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465807"/>
            <a:ext cx="4306737" cy="34139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0284" y="6465807"/>
            <a:ext cx="4306737" cy="341393"/>
          </a:xfrm>
          <a:prstGeom prst="rect">
            <a:avLst/>
          </a:prstGeom>
        </p:spPr>
        <p:txBody>
          <a:bodyPr vert="horz" lIns="91440" tIns="45720" rIns="91440" bIns="45720" rtlCol="0" anchor="b"/>
          <a:lstStyle>
            <a:lvl1pPr algn="r">
              <a:defRPr sz="1200"/>
            </a:lvl1pPr>
          </a:lstStyle>
          <a:p>
            <a:fld id="{0FE3EADC-D9D7-4991-A89F-EE50C61B06BC}" type="slidenum">
              <a:rPr kumimoji="1" lang="ja-JP" altLang="en-US" smtClean="0"/>
              <a:t>‹#›</a:t>
            </a:fld>
            <a:endParaRPr kumimoji="1" lang="ja-JP" altLang="en-US"/>
          </a:p>
        </p:txBody>
      </p:sp>
    </p:spTree>
    <p:extLst>
      <p:ext uri="{BB962C8B-B14F-4D97-AF65-F5344CB8AC3E}">
        <p14:creationId xmlns:p14="http://schemas.microsoft.com/office/powerpoint/2010/main" val="5410231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CC9BAAA-F5F2-47A2-AD77-2425BE08390C}"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A289DA-64EB-453C-B149-69B36A2CE349}" type="slidenum">
              <a:rPr kumimoji="1" lang="ja-JP" altLang="en-US" smtClean="0"/>
              <a:t>‹#›</a:t>
            </a:fld>
            <a:endParaRPr kumimoji="1" lang="ja-JP" altLang="en-US"/>
          </a:p>
        </p:txBody>
      </p:sp>
    </p:spTree>
    <p:extLst>
      <p:ext uri="{BB962C8B-B14F-4D97-AF65-F5344CB8AC3E}">
        <p14:creationId xmlns:p14="http://schemas.microsoft.com/office/powerpoint/2010/main" val="1269999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CC9BAAA-F5F2-47A2-AD77-2425BE08390C}"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A289DA-64EB-453C-B149-69B36A2CE349}" type="slidenum">
              <a:rPr kumimoji="1" lang="ja-JP" altLang="en-US" smtClean="0"/>
              <a:t>‹#›</a:t>
            </a:fld>
            <a:endParaRPr kumimoji="1" lang="ja-JP" altLang="en-US"/>
          </a:p>
        </p:txBody>
      </p:sp>
    </p:spTree>
    <p:extLst>
      <p:ext uri="{BB962C8B-B14F-4D97-AF65-F5344CB8AC3E}">
        <p14:creationId xmlns:p14="http://schemas.microsoft.com/office/powerpoint/2010/main" val="1201725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CC9BAAA-F5F2-47A2-AD77-2425BE08390C}"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A289DA-64EB-453C-B149-69B36A2CE349}" type="slidenum">
              <a:rPr kumimoji="1" lang="ja-JP" altLang="en-US" smtClean="0"/>
              <a:t>‹#›</a:t>
            </a:fld>
            <a:endParaRPr kumimoji="1" lang="ja-JP" altLang="en-US"/>
          </a:p>
        </p:txBody>
      </p:sp>
    </p:spTree>
    <p:extLst>
      <p:ext uri="{BB962C8B-B14F-4D97-AF65-F5344CB8AC3E}">
        <p14:creationId xmlns:p14="http://schemas.microsoft.com/office/powerpoint/2010/main" val="3868190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CC9BAAA-F5F2-47A2-AD77-2425BE08390C}"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A289DA-64EB-453C-B149-69B36A2CE349}" type="slidenum">
              <a:rPr kumimoji="1" lang="ja-JP" altLang="en-US" smtClean="0"/>
              <a:t>‹#›</a:t>
            </a:fld>
            <a:endParaRPr kumimoji="1" lang="ja-JP" altLang="en-US"/>
          </a:p>
        </p:txBody>
      </p:sp>
    </p:spTree>
    <p:extLst>
      <p:ext uri="{BB962C8B-B14F-4D97-AF65-F5344CB8AC3E}">
        <p14:creationId xmlns:p14="http://schemas.microsoft.com/office/powerpoint/2010/main" val="302442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CC9BAAA-F5F2-47A2-AD77-2425BE08390C}"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A289DA-64EB-453C-B149-69B36A2CE349}" type="slidenum">
              <a:rPr kumimoji="1" lang="ja-JP" altLang="en-US" smtClean="0"/>
              <a:t>‹#›</a:t>
            </a:fld>
            <a:endParaRPr kumimoji="1" lang="ja-JP" altLang="en-US"/>
          </a:p>
        </p:txBody>
      </p:sp>
    </p:spTree>
    <p:extLst>
      <p:ext uri="{BB962C8B-B14F-4D97-AF65-F5344CB8AC3E}">
        <p14:creationId xmlns:p14="http://schemas.microsoft.com/office/powerpoint/2010/main" val="3071458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CC9BAAA-F5F2-47A2-AD77-2425BE08390C}" type="datetimeFigureOut">
              <a:rPr kumimoji="1" lang="ja-JP" altLang="en-US" smtClean="0"/>
              <a:t>2020/12/17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A289DA-64EB-453C-B149-69B36A2CE349}" type="slidenum">
              <a:rPr kumimoji="1" lang="ja-JP" altLang="en-US" smtClean="0"/>
              <a:t>‹#›</a:t>
            </a:fld>
            <a:endParaRPr kumimoji="1" lang="ja-JP" altLang="en-US"/>
          </a:p>
        </p:txBody>
      </p:sp>
    </p:spTree>
    <p:extLst>
      <p:ext uri="{BB962C8B-B14F-4D97-AF65-F5344CB8AC3E}">
        <p14:creationId xmlns:p14="http://schemas.microsoft.com/office/powerpoint/2010/main" val="115785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CC9BAAA-F5F2-47A2-AD77-2425BE08390C}" type="datetimeFigureOut">
              <a:rPr kumimoji="1" lang="ja-JP" altLang="en-US" smtClean="0"/>
              <a:t>2020/12/17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AA289DA-64EB-453C-B149-69B36A2CE349}" type="slidenum">
              <a:rPr kumimoji="1" lang="ja-JP" altLang="en-US" smtClean="0"/>
              <a:t>‹#›</a:t>
            </a:fld>
            <a:endParaRPr kumimoji="1" lang="ja-JP" altLang="en-US"/>
          </a:p>
        </p:txBody>
      </p:sp>
    </p:spTree>
    <p:extLst>
      <p:ext uri="{BB962C8B-B14F-4D97-AF65-F5344CB8AC3E}">
        <p14:creationId xmlns:p14="http://schemas.microsoft.com/office/powerpoint/2010/main" val="2202228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CC9BAAA-F5F2-47A2-AD77-2425BE08390C}" type="datetimeFigureOut">
              <a:rPr kumimoji="1" lang="ja-JP" altLang="en-US" smtClean="0"/>
              <a:t>2020/12/17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AA289DA-64EB-453C-B149-69B36A2CE349}" type="slidenum">
              <a:rPr kumimoji="1" lang="ja-JP" altLang="en-US" smtClean="0"/>
              <a:t>‹#›</a:t>
            </a:fld>
            <a:endParaRPr kumimoji="1" lang="ja-JP" altLang="en-US"/>
          </a:p>
        </p:txBody>
      </p:sp>
    </p:spTree>
    <p:extLst>
      <p:ext uri="{BB962C8B-B14F-4D97-AF65-F5344CB8AC3E}">
        <p14:creationId xmlns:p14="http://schemas.microsoft.com/office/powerpoint/2010/main" val="4166492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9BAAA-F5F2-47A2-AD77-2425BE08390C}" type="datetimeFigureOut">
              <a:rPr kumimoji="1" lang="ja-JP" altLang="en-US" smtClean="0"/>
              <a:t>2020/12/17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AA289DA-64EB-453C-B149-69B36A2CE349}" type="slidenum">
              <a:rPr kumimoji="1" lang="ja-JP" altLang="en-US" smtClean="0"/>
              <a:t>‹#›</a:t>
            </a:fld>
            <a:endParaRPr kumimoji="1" lang="ja-JP" altLang="en-US"/>
          </a:p>
        </p:txBody>
      </p:sp>
    </p:spTree>
    <p:extLst>
      <p:ext uri="{BB962C8B-B14F-4D97-AF65-F5344CB8AC3E}">
        <p14:creationId xmlns:p14="http://schemas.microsoft.com/office/powerpoint/2010/main" val="3092549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CC9BAAA-F5F2-47A2-AD77-2425BE08390C}" type="datetimeFigureOut">
              <a:rPr kumimoji="1" lang="ja-JP" altLang="en-US" smtClean="0"/>
              <a:t>2020/12/17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A289DA-64EB-453C-B149-69B36A2CE349}" type="slidenum">
              <a:rPr kumimoji="1" lang="ja-JP" altLang="en-US" smtClean="0"/>
              <a:t>‹#›</a:t>
            </a:fld>
            <a:endParaRPr kumimoji="1" lang="ja-JP" altLang="en-US"/>
          </a:p>
        </p:txBody>
      </p:sp>
    </p:spTree>
    <p:extLst>
      <p:ext uri="{BB962C8B-B14F-4D97-AF65-F5344CB8AC3E}">
        <p14:creationId xmlns:p14="http://schemas.microsoft.com/office/powerpoint/2010/main" val="3100262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CC9BAAA-F5F2-47A2-AD77-2425BE08390C}" type="datetimeFigureOut">
              <a:rPr kumimoji="1" lang="ja-JP" altLang="en-US" smtClean="0"/>
              <a:t>2020/12/17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A289DA-64EB-453C-B149-69B36A2CE349}" type="slidenum">
              <a:rPr kumimoji="1" lang="ja-JP" altLang="en-US" smtClean="0"/>
              <a:t>‹#›</a:t>
            </a:fld>
            <a:endParaRPr kumimoji="1" lang="ja-JP" altLang="en-US"/>
          </a:p>
        </p:txBody>
      </p:sp>
    </p:spTree>
    <p:extLst>
      <p:ext uri="{BB962C8B-B14F-4D97-AF65-F5344CB8AC3E}">
        <p14:creationId xmlns:p14="http://schemas.microsoft.com/office/powerpoint/2010/main" val="1038331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4CC9BAAA-F5F2-47A2-AD77-2425BE08390C}" type="datetimeFigureOut">
              <a:rPr kumimoji="1" lang="ja-JP" altLang="en-US" smtClean="0"/>
              <a:t>2020/12/17</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AA289DA-64EB-453C-B149-69B36A2CE349}" type="slidenum">
              <a:rPr kumimoji="1" lang="ja-JP" altLang="en-US" smtClean="0"/>
              <a:t>‹#›</a:t>
            </a:fld>
            <a:endParaRPr kumimoji="1" lang="ja-JP" altLang="en-US"/>
          </a:p>
        </p:txBody>
      </p:sp>
    </p:spTree>
    <p:extLst>
      <p:ext uri="{BB962C8B-B14F-4D97-AF65-F5344CB8AC3E}">
        <p14:creationId xmlns:p14="http://schemas.microsoft.com/office/powerpoint/2010/main" val="2056690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03CA4F-C01E-4493-8599-9A68FC63BDF2}"/>
              </a:ext>
            </a:extLst>
          </p:cNvPr>
          <p:cNvSpPr>
            <a:spLocks noGrp="1"/>
          </p:cNvSpPr>
          <p:nvPr>
            <p:ph type="ctrTitle"/>
          </p:nvPr>
        </p:nvSpPr>
        <p:spPr>
          <a:xfrm>
            <a:off x="47625" y="-31742"/>
            <a:ext cx="6732858" cy="1463313"/>
          </a:xfrm>
          <a:solidFill>
            <a:schemeClr val="accent4">
              <a:lumMod val="75000"/>
              <a:alpha val="57000"/>
            </a:schemeClr>
          </a:solidFill>
          <a:ln w="6350">
            <a:solidFill>
              <a:schemeClr val="accent5">
                <a:lumMod val="75000"/>
              </a:schemeClr>
            </a:solidFill>
          </a:ln>
          <a:effectLst>
            <a:softEdge rad="127000"/>
          </a:effectLst>
        </p:spPr>
        <p:txBody>
          <a:bodyPr lIns="0" tIns="108000" rIns="0" bIns="108000" anchor="ctr" anchorCtr="0">
            <a:noAutofit/>
          </a:bodyPr>
          <a:lstStyle/>
          <a:p>
            <a:pPr algn="l"/>
            <a:r>
              <a:rPr kumimoji="1" lang="ja-JP" altLang="en-US" sz="1600" b="1" dirty="0">
                <a:ln>
                  <a:solidFill>
                    <a:srgbClr val="0070C0"/>
                  </a:solidFill>
                </a:ln>
                <a:solidFill>
                  <a:srgbClr val="00B05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1400" b="1" dirty="0">
                <a:ln w="12700">
                  <a:solidFill>
                    <a:srgbClr val="3366FF"/>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淀協・ファルマ</a:t>
            </a:r>
            <a:r>
              <a:rPr kumimoji="1" lang="en-US" altLang="ja-JP" sz="1400" b="1" dirty="0">
                <a:ln w="12700">
                  <a:solidFill>
                    <a:srgbClr val="3366FF"/>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HPH</a:t>
            </a:r>
            <a:r>
              <a:rPr kumimoji="1" lang="ja-JP" altLang="en-US" sz="1400" b="1" dirty="0">
                <a:ln w="12700">
                  <a:solidFill>
                    <a:srgbClr val="3366FF"/>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委員会ニュース</a:t>
            </a:r>
            <a:r>
              <a:rPr kumimoji="1" lang="en-US" altLang="ja-JP" sz="1400" b="1" dirty="0">
                <a:ln w="12700">
                  <a:solidFill>
                    <a:srgbClr val="3366FF"/>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br>
              <a:rPr kumimoji="1" lang="en-US" altLang="ja-JP" sz="1600" b="1" dirty="0">
                <a:ln w="12700">
                  <a:solidFill>
                    <a:srgbClr val="3366FF"/>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br>
            <a:r>
              <a:rPr kumimoji="1" lang="ja-JP" altLang="en-US" sz="1600" b="1" dirty="0">
                <a:ln w="12700">
                  <a:solidFill>
                    <a:srgbClr val="3366FF"/>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1600" b="1" dirty="0">
                <a:ln w="12700">
                  <a:solidFill>
                    <a:srgbClr val="3366FF"/>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en-US" altLang="ja-JP" sz="1600" b="1" dirty="0">
                <a:ln w="12700">
                  <a:solidFill>
                    <a:srgbClr val="3366FF"/>
                  </a:solidFill>
                </a:ln>
                <a:solidFill>
                  <a:schemeClr val="bg1"/>
                </a:solidFill>
                <a:latin typeface="BIZ UDPゴシック" panose="020B0400000000000000" pitchFamily="50" charset="-128"/>
                <a:ea typeface="BIZ UDPゴシック" panose="020B0400000000000000" pitchFamily="50" charset="-128"/>
              </a:rPr>
              <a:t>2020</a:t>
            </a:r>
            <a:r>
              <a:rPr kumimoji="1" lang="ja-JP" altLang="en-US" sz="1600" b="1" dirty="0">
                <a:ln w="12700">
                  <a:solidFill>
                    <a:srgbClr val="3366FF"/>
                  </a:solidFill>
                </a:ln>
                <a:solidFill>
                  <a:schemeClr val="bg1"/>
                </a:solidFill>
                <a:latin typeface="BIZ UDPゴシック" panose="020B0400000000000000" pitchFamily="50" charset="-128"/>
                <a:ea typeface="BIZ UDPゴシック" panose="020B0400000000000000" pitchFamily="50" charset="-128"/>
              </a:rPr>
              <a:t>年 Ｎｏ．</a:t>
            </a:r>
            <a:r>
              <a:rPr kumimoji="1" lang="en-US" altLang="ja-JP" sz="1600" b="1" dirty="0">
                <a:ln w="12700">
                  <a:solidFill>
                    <a:srgbClr val="3366FF"/>
                  </a:solidFill>
                </a:ln>
                <a:solidFill>
                  <a:schemeClr val="bg1"/>
                </a:solidFill>
                <a:latin typeface="BIZ UDPゴシック" panose="020B0400000000000000" pitchFamily="50" charset="-128"/>
                <a:ea typeface="BIZ UDPゴシック" panose="020B0400000000000000" pitchFamily="50" charset="-128"/>
              </a:rPr>
              <a:t>7</a:t>
            </a:r>
            <a:r>
              <a:rPr kumimoji="1" lang="ja-JP" altLang="en-US" sz="1600" b="1" dirty="0">
                <a:ln w="12700">
                  <a:solidFill>
                    <a:srgbClr val="3366FF"/>
                  </a:solidFill>
                </a:ln>
                <a:solidFill>
                  <a:schemeClr val="bg1"/>
                </a:solidFill>
                <a:latin typeface="BIZ UDPゴシック" panose="020B0400000000000000" pitchFamily="50" charset="-128"/>
                <a:ea typeface="BIZ UDPゴシック" panose="020B0400000000000000" pitchFamily="50" charset="-128"/>
              </a:rPr>
              <a:t>  </a:t>
            </a:r>
            <a:r>
              <a:rPr kumimoji="1" lang="ja-JP" altLang="en-US" sz="4000" b="1" dirty="0">
                <a:ln w="12700">
                  <a:solidFill>
                    <a:srgbClr val="3366FF"/>
                  </a:solidFill>
                </a:ln>
                <a:solidFill>
                  <a:schemeClr val="bg1"/>
                </a:solidFill>
                <a:effectLst>
                  <a:outerShdw blurRad="50800" dist="38100" dir="18900000" algn="bl" rotWithShape="0">
                    <a:schemeClr val="bg1">
                      <a:alpha val="60000"/>
                    </a:schemeClr>
                  </a:outerShdw>
                </a:effectLst>
                <a:latin typeface="BIZ UDPゴシック" panose="020B0400000000000000" pitchFamily="50" charset="-128"/>
                <a:ea typeface="BIZ UDPゴシック" panose="020B0400000000000000" pitchFamily="50" charset="-128"/>
              </a:rPr>
              <a:t>よどふぁるの友</a:t>
            </a:r>
            <a:br>
              <a:rPr kumimoji="1" lang="en-US" altLang="ja-JP" sz="3600" b="1" dirty="0">
                <a:ln w="12700">
                  <a:solidFill>
                    <a:srgbClr val="3366FF"/>
                  </a:solidFill>
                </a:ln>
                <a:solidFill>
                  <a:schemeClr val="bg1"/>
                </a:solidFill>
                <a:effectLst>
                  <a:outerShdw blurRad="50800" dist="38100" dir="18900000" algn="bl" rotWithShape="0">
                    <a:schemeClr val="bg1">
                      <a:alpha val="60000"/>
                    </a:schemeClr>
                  </a:outerShdw>
                </a:effectLst>
                <a:latin typeface="BIZ UDPゴシック" panose="020B0400000000000000" pitchFamily="50" charset="-128"/>
                <a:ea typeface="BIZ UDPゴシック" panose="020B0400000000000000" pitchFamily="50" charset="-128"/>
              </a:rPr>
            </a:br>
            <a:r>
              <a:rPr kumimoji="1" lang="ja-JP" altLang="en-US" sz="1050" dirty="0">
                <a:ln>
                  <a:solidFill>
                    <a:srgbClr val="0070C0"/>
                  </a:solidFill>
                </a:ln>
                <a:effectLst/>
                <a:latin typeface="BIZ UDPゴシック" panose="020B0400000000000000" pitchFamily="50" charset="-128"/>
                <a:ea typeface="BIZ UDPゴシック" panose="020B0400000000000000" pitchFamily="50" charset="-128"/>
              </a:rPr>
              <a:t>　　</a:t>
            </a:r>
            <a:r>
              <a:rPr kumimoji="1" lang="ja-JP" altLang="en-US" sz="1050" b="1" dirty="0">
                <a:ln w="3175">
                  <a:noFill/>
                </a:ln>
                <a:effectLst/>
                <a:latin typeface="BIZ UDPゴシック" panose="020B0400000000000000" pitchFamily="50" charset="-128"/>
                <a:ea typeface="BIZ UDPゴシック" panose="020B0400000000000000" pitchFamily="50" charset="-128"/>
              </a:rPr>
              <a:t>　</a:t>
            </a:r>
            <a:r>
              <a:rPr lang="en-US" altLang="ja-JP" sz="1050" b="1" dirty="0">
                <a:ln w="3175">
                  <a:noFill/>
                </a:ln>
                <a:latin typeface="BIZ UDPゴシック" panose="020B0400000000000000" pitchFamily="50" charset="-128"/>
                <a:ea typeface="BIZ UDPゴシック" panose="020B0400000000000000" pitchFamily="50" charset="-128"/>
              </a:rPr>
              <a:t>『</a:t>
            </a:r>
            <a:r>
              <a:rPr lang="ja-JP" altLang="en-US" sz="1050" b="1" dirty="0">
                <a:ln w="3175">
                  <a:noFill/>
                </a:ln>
                <a:latin typeface="BIZ UDPゴシック" panose="020B0400000000000000" pitchFamily="50" charset="-128"/>
                <a:ea typeface="BIZ UDPゴシック" panose="020B0400000000000000" pitchFamily="50" charset="-128"/>
              </a:rPr>
              <a:t>よどふぁるの友</a:t>
            </a:r>
            <a:r>
              <a:rPr lang="en-US" altLang="ja-JP" sz="1050" b="1" dirty="0">
                <a:ln w="3175">
                  <a:noFill/>
                </a:ln>
                <a:latin typeface="BIZ UDPゴシック" panose="020B0400000000000000" pitchFamily="50" charset="-128"/>
                <a:ea typeface="BIZ UDPゴシック" panose="020B0400000000000000" pitchFamily="50" charset="-128"/>
              </a:rPr>
              <a:t>』</a:t>
            </a:r>
            <a:r>
              <a:rPr lang="ja-JP" altLang="en-US" sz="1050" b="1" dirty="0">
                <a:ln w="3175">
                  <a:noFill/>
                </a:ln>
                <a:latin typeface="BIZ UDPゴシック" panose="020B0400000000000000" pitchFamily="50" charset="-128"/>
                <a:ea typeface="BIZ UDPゴシック" panose="020B0400000000000000" pitchFamily="50" charset="-128"/>
              </a:rPr>
              <a:t>は、</a:t>
            </a:r>
            <a:r>
              <a:rPr kumimoji="1" lang="ja-JP" altLang="en-US" sz="1000" b="1" dirty="0">
                <a:ln w="3175">
                  <a:noFill/>
                </a:ln>
                <a:effectLst/>
                <a:latin typeface="BIZ UDPゴシック" panose="020B0400000000000000" pitchFamily="50" charset="-128"/>
                <a:ea typeface="BIZ UDPゴシック" panose="020B0400000000000000" pitchFamily="50" charset="-128"/>
              </a:rPr>
              <a:t>淀協・ファルマ</a:t>
            </a:r>
            <a:r>
              <a:rPr kumimoji="1" lang="en-US" altLang="ja-JP" sz="1000" b="1" dirty="0">
                <a:ln w="3175">
                  <a:noFill/>
                </a:ln>
                <a:effectLst/>
                <a:latin typeface="BIZ UDPゴシック" panose="020B0400000000000000" pitchFamily="50" charset="-128"/>
                <a:ea typeface="BIZ UDPゴシック" panose="020B0400000000000000" pitchFamily="50" charset="-128"/>
              </a:rPr>
              <a:t>HPH</a:t>
            </a:r>
            <a:r>
              <a:rPr lang="ja-JP" altLang="en-US" sz="1000" b="1" dirty="0">
                <a:ln w="3175">
                  <a:noFill/>
                </a:ln>
                <a:effectLst/>
                <a:latin typeface="BIZ UDPゴシック" panose="020B0400000000000000" pitchFamily="50" charset="-128"/>
                <a:ea typeface="BIZ UDPゴシック" panose="020B0400000000000000" pitchFamily="50" charset="-128"/>
              </a:rPr>
              <a:t>委員会と西淀川・淀川健康友の会が共に取り組む</a:t>
            </a:r>
            <a:br>
              <a:rPr lang="en-US" altLang="ja-JP" sz="1000" b="1" dirty="0">
                <a:ln w="3175">
                  <a:noFill/>
                </a:ln>
                <a:effectLst/>
                <a:latin typeface="BIZ UDPゴシック" panose="020B0400000000000000" pitchFamily="50" charset="-128"/>
                <a:ea typeface="BIZ UDPゴシック" panose="020B0400000000000000" pitchFamily="50" charset="-128"/>
              </a:rPr>
            </a:br>
            <a:r>
              <a:rPr lang="ja-JP" altLang="en-US" sz="1000" b="1" dirty="0">
                <a:ln w="3175">
                  <a:noFill/>
                </a:ln>
                <a:effectLst/>
                <a:latin typeface="BIZ UDPゴシック" panose="020B0400000000000000" pitchFamily="50" charset="-128"/>
                <a:ea typeface="BIZ UDPゴシック" panose="020B0400000000000000" pitchFamily="50" charset="-128"/>
              </a:rPr>
              <a:t>　　</a:t>
            </a:r>
            <a:r>
              <a:rPr lang="en-US" altLang="ja-JP" sz="1000" b="1" dirty="0">
                <a:ln w="3175">
                  <a:noFill/>
                </a:ln>
                <a:effectLst/>
                <a:latin typeface="BIZ UDPゴシック" panose="020B0400000000000000" pitchFamily="50" charset="-128"/>
                <a:ea typeface="BIZ UDPゴシック" panose="020B0400000000000000" pitchFamily="50" charset="-128"/>
              </a:rPr>
              <a:t>HPH</a:t>
            </a:r>
            <a:r>
              <a:rPr lang="ja-JP" altLang="en-US" sz="1000" b="1" dirty="0">
                <a:ln w="3175">
                  <a:noFill/>
                </a:ln>
                <a:effectLst/>
                <a:latin typeface="BIZ UDPゴシック" panose="020B0400000000000000" pitchFamily="50" charset="-128"/>
                <a:ea typeface="BIZ UDPゴシック" panose="020B0400000000000000" pitchFamily="50" charset="-128"/>
              </a:rPr>
              <a:t>活動について、様々な情報を発信したり、活動を報告するニュースです。名前は、淀協、</a:t>
            </a:r>
            <a:br>
              <a:rPr lang="en-US" altLang="ja-JP" sz="1000" b="1" dirty="0">
                <a:ln w="3175">
                  <a:noFill/>
                </a:ln>
                <a:effectLst/>
                <a:latin typeface="BIZ UDPゴシック" panose="020B0400000000000000" pitchFamily="50" charset="-128"/>
                <a:ea typeface="BIZ UDPゴシック" panose="020B0400000000000000" pitchFamily="50" charset="-128"/>
              </a:rPr>
            </a:br>
            <a:r>
              <a:rPr lang="ja-JP" altLang="en-US" sz="1000" b="1" dirty="0">
                <a:ln w="3175">
                  <a:noFill/>
                </a:ln>
                <a:effectLst/>
                <a:latin typeface="BIZ UDPゴシック" panose="020B0400000000000000" pitchFamily="50" charset="-128"/>
                <a:ea typeface="BIZ UDPゴシック" panose="020B0400000000000000" pitchFamily="50" charset="-128"/>
              </a:rPr>
              <a:t>　　ファルマプラン、健康友の会の名前と健康友の会の発行する</a:t>
            </a:r>
            <a:r>
              <a:rPr lang="en-US" altLang="ja-JP" sz="1000" b="1" dirty="0">
                <a:ln w="3175">
                  <a:noFill/>
                </a:ln>
                <a:effectLst/>
                <a:latin typeface="BIZ UDPゴシック" panose="020B0400000000000000" pitchFamily="50" charset="-128"/>
                <a:ea typeface="BIZ UDPゴシック" panose="020B0400000000000000" pitchFamily="50" charset="-128"/>
              </a:rPr>
              <a:t>『</a:t>
            </a:r>
            <a:r>
              <a:rPr lang="ja-JP" altLang="en-US" sz="1000" b="1" dirty="0">
                <a:ln w="3175">
                  <a:noFill/>
                </a:ln>
                <a:effectLst/>
                <a:latin typeface="BIZ UDPゴシック" panose="020B0400000000000000" pitchFamily="50" charset="-128"/>
                <a:ea typeface="BIZ UDPゴシック" panose="020B0400000000000000" pitchFamily="50" charset="-128"/>
              </a:rPr>
              <a:t>健康の友</a:t>
            </a:r>
            <a:r>
              <a:rPr lang="en-US" altLang="ja-JP" sz="1000" b="1" dirty="0">
                <a:ln w="3175">
                  <a:noFill/>
                </a:ln>
                <a:effectLst/>
                <a:latin typeface="BIZ UDPゴシック" panose="020B0400000000000000" pitchFamily="50" charset="-128"/>
                <a:ea typeface="BIZ UDPゴシック" panose="020B0400000000000000" pitchFamily="50" charset="-128"/>
              </a:rPr>
              <a:t>』</a:t>
            </a:r>
            <a:r>
              <a:rPr lang="ja-JP" altLang="en-US" sz="1000" b="1" dirty="0">
                <a:ln w="3175">
                  <a:noFill/>
                </a:ln>
                <a:effectLst/>
                <a:latin typeface="BIZ UDPゴシック" panose="020B0400000000000000" pitchFamily="50" charset="-128"/>
                <a:ea typeface="BIZ UDPゴシック" panose="020B0400000000000000" pitchFamily="50" charset="-128"/>
              </a:rPr>
              <a:t>にあやかりました。</a:t>
            </a:r>
            <a:endParaRPr kumimoji="1" lang="ja-JP" altLang="en-US" sz="4000" b="1" dirty="0">
              <a:ln w="3175">
                <a:noFill/>
              </a:ln>
              <a:effectLst/>
              <a:latin typeface="BIZ UDPゴシック" panose="020B0400000000000000" pitchFamily="50" charset="-128"/>
              <a:ea typeface="BIZ UDPゴシック" panose="020B0400000000000000" pitchFamily="50" charset="-128"/>
            </a:endParaRPr>
          </a:p>
        </p:txBody>
      </p:sp>
      <p:sp>
        <p:nvSpPr>
          <p:cNvPr id="3" name="字幕 2">
            <a:extLst>
              <a:ext uri="{FF2B5EF4-FFF2-40B4-BE49-F238E27FC236}">
                <a16:creationId xmlns:a16="http://schemas.microsoft.com/office/drawing/2014/main" id="{8E98790D-5C07-4432-B999-95A4F1C3854D}"/>
              </a:ext>
            </a:extLst>
          </p:cNvPr>
          <p:cNvSpPr>
            <a:spLocks noGrp="1"/>
          </p:cNvSpPr>
          <p:nvPr>
            <p:ph type="subTitle" idx="1"/>
          </p:nvPr>
        </p:nvSpPr>
        <p:spPr>
          <a:xfrm>
            <a:off x="3429000" y="8274683"/>
            <a:ext cx="3351483" cy="776815"/>
          </a:xfrm>
          <a:ln w="28575">
            <a:solidFill>
              <a:srgbClr val="00B050"/>
            </a:solidFill>
          </a:ln>
        </p:spPr>
        <p:txBody>
          <a:bodyPr lIns="36000" tIns="36000" rIns="36000" bIns="36000" anchor="ctr" anchorCtr="1">
            <a:normAutofit/>
          </a:bodyPr>
          <a:lstStyle/>
          <a:p>
            <a:pPr algn="l">
              <a:lnSpc>
                <a:spcPts val="900"/>
              </a:lnSpc>
            </a:pPr>
            <a:r>
              <a:rPr kumimoji="1" lang="ja-JP" altLang="en-US" sz="1100" b="1" dirty="0">
                <a:solidFill>
                  <a:srgbClr val="00B050"/>
                </a:solidFill>
              </a:rPr>
              <a:t>発行：</a:t>
            </a:r>
            <a:r>
              <a:rPr lang="ja-JP" altLang="en-US" sz="1100" b="1" dirty="0">
                <a:solidFill>
                  <a:srgbClr val="00B050"/>
                </a:solidFill>
              </a:rPr>
              <a:t>〒</a:t>
            </a:r>
            <a:r>
              <a:rPr lang="en-US" altLang="ja-JP" sz="1100" b="1" dirty="0">
                <a:solidFill>
                  <a:srgbClr val="00B050"/>
                </a:solidFill>
              </a:rPr>
              <a:t>555-0024</a:t>
            </a:r>
            <a:r>
              <a:rPr lang="ja-JP" altLang="en-US" sz="1100" b="1" dirty="0">
                <a:solidFill>
                  <a:srgbClr val="00B050"/>
                </a:solidFill>
              </a:rPr>
              <a:t>  大阪市西淀川区野里</a:t>
            </a:r>
            <a:r>
              <a:rPr lang="en-US" altLang="ja-JP" sz="1100" b="1" dirty="0">
                <a:solidFill>
                  <a:srgbClr val="00B050"/>
                </a:solidFill>
              </a:rPr>
              <a:t>3-5-22</a:t>
            </a:r>
          </a:p>
          <a:p>
            <a:pPr algn="l">
              <a:lnSpc>
                <a:spcPts val="900"/>
              </a:lnSpc>
            </a:pPr>
            <a:r>
              <a:rPr lang="ja-JP" altLang="en-US" sz="1100" b="1" dirty="0">
                <a:solidFill>
                  <a:srgbClr val="00B050"/>
                </a:solidFill>
              </a:rPr>
              <a:t>   </a:t>
            </a:r>
            <a:r>
              <a:rPr lang="ja-JP" altLang="en-US" sz="1200" b="1" dirty="0">
                <a:solidFill>
                  <a:srgbClr val="00B050"/>
                </a:solidFill>
              </a:rPr>
              <a:t>淀協・ファルマＨＰＨ委員会</a:t>
            </a:r>
            <a:endParaRPr lang="en-US" altLang="ja-JP" sz="1100" b="1" dirty="0">
              <a:solidFill>
                <a:srgbClr val="00B050"/>
              </a:solidFill>
            </a:endParaRPr>
          </a:p>
          <a:p>
            <a:pPr algn="l">
              <a:lnSpc>
                <a:spcPts val="900"/>
              </a:lnSpc>
            </a:pPr>
            <a:r>
              <a:rPr lang="en-US" altLang="ja-JP" sz="1100" b="1" dirty="0">
                <a:solidFill>
                  <a:srgbClr val="00B050"/>
                </a:solidFill>
              </a:rPr>
              <a:t>          TEL</a:t>
            </a:r>
            <a:r>
              <a:rPr lang="ja-JP" altLang="en-US" sz="1100" b="1" dirty="0">
                <a:solidFill>
                  <a:srgbClr val="00B050"/>
                </a:solidFill>
              </a:rPr>
              <a:t>　</a:t>
            </a:r>
            <a:r>
              <a:rPr lang="en-US" altLang="ja-JP" sz="1100" b="1" dirty="0">
                <a:solidFill>
                  <a:srgbClr val="00B050"/>
                </a:solidFill>
              </a:rPr>
              <a:t>(06)6471-0496(</a:t>
            </a:r>
            <a:r>
              <a:rPr kumimoji="1" lang="ja-JP" altLang="en-US" sz="1100" b="1" dirty="0">
                <a:solidFill>
                  <a:srgbClr val="00B050"/>
                </a:solidFill>
              </a:rPr>
              <a:t>代表</a:t>
            </a:r>
            <a:r>
              <a:rPr kumimoji="1" lang="en-US" altLang="ja-JP" sz="1100" b="1" dirty="0">
                <a:solidFill>
                  <a:srgbClr val="00B050"/>
                </a:solidFill>
              </a:rPr>
              <a:t>)</a:t>
            </a:r>
            <a:endParaRPr kumimoji="1" lang="ja-JP" altLang="en-US" sz="1400" dirty="0"/>
          </a:p>
        </p:txBody>
      </p:sp>
      <p:pic>
        <p:nvPicPr>
          <p:cNvPr id="9" name="図 8">
            <a:extLst>
              <a:ext uri="{FF2B5EF4-FFF2-40B4-BE49-F238E27FC236}">
                <a16:creationId xmlns:a16="http://schemas.microsoft.com/office/drawing/2014/main" id="{B7B176C9-F917-4824-8ACA-22230412B6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41207" y="8502861"/>
            <a:ext cx="806450" cy="537633"/>
          </a:xfrm>
          <a:prstGeom prst="rect">
            <a:avLst/>
          </a:prstGeom>
        </p:spPr>
      </p:pic>
      <p:pic>
        <p:nvPicPr>
          <p:cNvPr id="13" name="図 12">
            <a:extLst>
              <a:ext uri="{FF2B5EF4-FFF2-40B4-BE49-F238E27FC236}">
                <a16:creationId xmlns:a16="http://schemas.microsoft.com/office/drawing/2014/main" id="{0ADBE769-1CEC-43AB-95CE-E270FBFD837C}"/>
              </a:ext>
            </a:extLst>
          </p:cNvPr>
          <p:cNvPicPr>
            <a:picLocks noChangeAspect="1"/>
          </p:cNvPicPr>
          <p:nvPr/>
        </p:nvPicPr>
        <p:blipFill rotWithShape="1">
          <a:blip r:embed="rId3" cstate="screen">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184148" y="1390445"/>
            <a:ext cx="466724" cy="553193"/>
          </a:xfrm>
          <a:prstGeom prst="rect">
            <a:avLst/>
          </a:prstGeom>
        </p:spPr>
      </p:pic>
      <p:sp>
        <p:nvSpPr>
          <p:cNvPr id="14" name="四角形: 角を丸くする 13">
            <a:extLst>
              <a:ext uri="{FF2B5EF4-FFF2-40B4-BE49-F238E27FC236}">
                <a16:creationId xmlns:a16="http://schemas.microsoft.com/office/drawing/2014/main" id="{27176B81-79C3-476E-82E9-94438AEA3CBF}"/>
              </a:ext>
            </a:extLst>
          </p:cNvPr>
          <p:cNvSpPr/>
          <p:nvPr/>
        </p:nvSpPr>
        <p:spPr>
          <a:xfrm>
            <a:off x="680246" y="1456312"/>
            <a:ext cx="5967411" cy="442081"/>
          </a:xfrm>
          <a:prstGeom prst="roundRect">
            <a:avLst/>
          </a:prstGeom>
          <a:solidFill>
            <a:schemeClr val="accent6">
              <a:lumMod val="75000"/>
            </a:schemeClr>
          </a:solidFill>
          <a:ln w="2540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144000" rIns="72000" bIns="144000" rtlCol="0" anchor="ctr"/>
          <a:lstStyle/>
          <a:p>
            <a:pPr algn="ctr"/>
            <a:r>
              <a:rPr lang="ja-JP" altLang="ja-JP" kern="100" dirty="0">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西淀病院の「</a:t>
            </a:r>
            <a:r>
              <a:rPr lang="en-US" altLang="ja-JP" kern="100" dirty="0">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2020</a:t>
            </a:r>
            <a:r>
              <a:rPr lang="ja-JP" altLang="ja-JP" kern="100" dirty="0">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世界糖尿病デー」の取り組みについて</a:t>
            </a:r>
            <a:endParaRPr kumimoji="1" lang="ja-JP" altLang="en-US" b="1" dirty="0">
              <a:solidFill>
                <a:srgbClr val="0066FF"/>
              </a:solidFill>
              <a:latin typeface="HGP創英角ﾎﾟｯﾌﾟ体" panose="040B0A00000000000000" pitchFamily="50" charset="-128"/>
              <a:ea typeface="HGP創英角ﾎﾟｯﾌﾟ体" panose="040B0A00000000000000" pitchFamily="50" charset="-128"/>
            </a:endParaRPr>
          </a:p>
        </p:txBody>
      </p:sp>
      <p:pic>
        <p:nvPicPr>
          <p:cNvPr id="8" name="図 7">
            <a:extLst>
              <a:ext uri="{FF2B5EF4-FFF2-40B4-BE49-F238E27FC236}">
                <a16:creationId xmlns:a16="http://schemas.microsoft.com/office/drawing/2014/main" id="{964A5A8F-7BE8-422C-98E1-CDD5CF3A068D}"/>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a:ext>
            </a:extLst>
          </a:blip>
          <a:stretch>
            <a:fillRect/>
          </a:stretch>
        </p:blipFill>
        <p:spPr>
          <a:xfrm>
            <a:off x="5376642" y="433206"/>
            <a:ext cx="1403841" cy="1011192"/>
          </a:xfrm>
          <a:prstGeom prst="rect">
            <a:avLst/>
          </a:prstGeom>
          <a:ln>
            <a:noFill/>
          </a:ln>
          <a:effectLst>
            <a:softEdge rad="112500"/>
          </a:effectLst>
        </p:spPr>
      </p:pic>
      <p:sp>
        <p:nvSpPr>
          <p:cNvPr id="12" name="テキスト ボックス 11">
            <a:extLst>
              <a:ext uri="{FF2B5EF4-FFF2-40B4-BE49-F238E27FC236}">
                <a16:creationId xmlns:a16="http://schemas.microsoft.com/office/drawing/2014/main" id="{F065BB9C-A4B9-4FB7-861C-15AB27AFA917}"/>
              </a:ext>
            </a:extLst>
          </p:cNvPr>
          <p:cNvSpPr txBox="1"/>
          <p:nvPr/>
        </p:nvSpPr>
        <p:spPr>
          <a:xfrm>
            <a:off x="17027" y="1934811"/>
            <a:ext cx="6848442" cy="3212024"/>
          </a:xfrm>
          <a:prstGeom prst="rect">
            <a:avLst/>
          </a:prstGeom>
          <a:noFill/>
        </p:spPr>
        <p:txBody>
          <a:bodyPr wrap="square" lIns="36000" tIns="36000" rIns="36000" bIns="36000">
            <a:spAutoFit/>
          </a:bodyPr>
          <a:lstStyle/>
          <a:p>
            <a:pPr indent="133350" algn="l"/>
            <a:r>
              <a:rPr lang="en-US" altLang="ja-JP" sz="1100" kern="100" dirty="0">
                <a:effectLst/>
                <a:latin typeface="游明朝" panose="02020400000000000000" pitchFamily="18" charset="-128"/>
                <a:ea typeface="游明朝" panose="02020400000000000000" pitchFamily="18" charset="-128"/>
                <a:cs typeface="Times New Roman" panose="02020603050405020304" pitchFamily="18" charset="0"/>
              </a:rPr>
              <a:t> 2020</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年</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11</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月</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14</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日（土）は、世界糖尿病デーです。世界ではじめてインスリンを発見した、フレデリック・バンティング博士の誕生日であり、糖尿病治療の画期的な発見に敬意を表し、この日を糖尿病デーとして顕彰しています。</a:t>
            </a:r>
          </a:p>
          <a:p>
            <a:pPr algn="l"/>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シンボルマークとして使用される「ブルーサークル」は、</a:t>
            </a:r>
            <a:endPar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大きく広がる空の「ブルー」と、団結を表す「輪」を示し</a:t>
            </a:r>
            <a:endPar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ています。</a:t>
            </a:r>
          </a:p>
          <a:p>
            <a:pPr algn="l"/>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　西淀病院の今年の世界糖尿病デーの取り組みは、正面玄関</a:t>
            </a:r>
            <a:endPar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のブルーライトアップと、西淀病院糖尿病デーポスターの</a:t>
            </a:r>
            <a:endPar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作成と配布、</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6</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階病棟とのざと診療所の患者さんメッセージ</a:t>
            </a:r>
            <a:endPar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カードによるブルーサークルとなりました。</a:t>
            </a:r>
            <a:endPar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病院</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6</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階病棟とのざと診療所慢性外来で、糖尿病患者さん</a:t>
            </a:r>
            <a:endPar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に</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想い」を書いていただき、</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HPH</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委員会のスタッフで</a:t>
            </a:r>
            <a:endPar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ブルーサークルを作り</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ま</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した。毎日がんばって継続すること、</a:t>
            </a:r>
            <a:endPar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元気に長生きすること、</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糖尿病とよいお付き合い、といったそれぞれの気持ち</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を ぎゅっ</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とつめこんだメッセージボードが</a:t>
            </a:r>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で</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き</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ました。</a:t>
            </a:r>
            <a:endPar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en-US" sz="1200"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正しい知識を持ち、健康に毎日を過ごせるよう、患者さんといっしょに取り組んでいけるように、</a:t>
            </a:r>
            <a:endParaRPr lang="en-US" altLang="ja-JP" sz="1200" kern="100" dirty="0">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予防活動、啓蒙活動をすすめていきたいと思います。</a:t>
            </a: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（西淀病院　松岡 美樹）</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7" name="図 6">
            <a:extLst>
              <a:ext uri="{FF2B5EF4-FFF2-40B4-BE49-F238E27FC236}">
                <a16:creationId xmlns:a16="http://schemas.microsoft.com/office/drawing/2014/main" id="{BF433B6D-6152-43E0-9AEB-17B44B8AE030}"/>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colorTemperature colorTemp="11200"/>
                    </a14:imgEffect>
                    <a14:imgEffect>
                      <a14:saturation sat="2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3429000" y="5183253"/>
            <a:ext cx="3218657" cy="2363564"/>
          </a:xfrm>
          <a:prstGeom prst="rect">
            <a:avLst/>
          </a:prstGeom>
        </p:spPr>
      </p:pic>
      <p:pic>
        <p:nvPicPr>
          <p:cNvPr id="5" name="図 4">
            <a:extLst>
              <a:ext uri="{FF2B5EF4-FFF2-40B4-BE49-F238E27FC236}">
                <a16:creationId xmlns:a16="http://schemas.microsoft.com/office/drawing/2014/main" id="{B177C005-3984-44FB-8D03-59A0BD869DE7}"/>
              </a:ext>
            </a:extLst>
          </p:cNvPr>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88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18483" y="5183253"/>
            <a:ext cx="2877690" cy="3855752"/>
          </a:xfrm>
          <a:prstGeom prst="rect">
            <a:avLst/>
          </a:prstGeom>
        </p:spPr>
      </p:pic>
      <p:pic>
        <p:nvPicPr>
          <p:cNvPr id="10" name="図 9">
            <a:extLst>
              <a:ext uri="{FF2B5EF4-FFF2-40B4-BE49-F238E27FC236}">
                <a16:creationId xmlns:a16="http://schemas.microsoft.com/office/drawing/2014/main" id="{49E28CB5-5DA8-4E68-BAEB-C6EC55FB6EEF}"/>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colorTemperature colorTemp="7200"/>
                    </a14:imgEffect>
                  </a14:imgLayer>
                </a14:imgProps>
              </a:ext>
              <a:ext uri="{28A0092B-C50C-407E-A947-70E740481C1C}">
                <a14:useLocalDpi xmlns:a14="http://schemas.microsoft.com/office/drawing/2010/main"/>
              </a:ext>
            </a:extLst>
          </a:blip>
          <a:srcRect/>
          <a:stretch/>
        </p:blipFill>
        <p:spPr>
          <a:xfrm>
            <a:off x="4225549" y="2388806"/>
            <a:ext cx="2615424" cy="1746218"/>
          </a:xfrm>
          <a:prstGeom prst="rect">
            <a:avLst/>
          </a:prstGeom>
        </p:spPr>
      </p:pic>
      <p:sp>
        <p:nvSpPr>
          <p:cNvPr id="15" name="テキスト ボックス 14">
            <a:extLst>
              <a:ext uri="{FF2B5EF4-FFF2-40B4-BE49-F238E27FC236}">
                <a16:creationId xmlns:a16="http://schemas.microsoft.com/office/drawing/2014/main" id="{40D082C6-AEE6-4AC6-8F0B-F498F7F034C6}"/>
              </a:ext>
            </a:extLst>
          </p:cNvPr>
          <p:cNvSpPr txBox="1"/>
          <p:nvPr/>
        </p:nvSpPr>
        <p:spPr>
          <a:xfrm>
            <a:off x="3561828" y="7687688"/>
            <a:ext cx="2362199" cy="276999"/>
          </a:xfrm>
          <a:prstGeom prst="rect">
            <a:avLst/>
          </a:prstGeom>
          <a:noFill/>
        </p:spPr>
        <p:txBody>
          <a:bodyPr vert="horz" wrap="square" lIns="0" tIns="0" rIns="0" bIns="0" rtlCol="0">
            <a:spAutoFit/>
          </a:bodyPr>
          <a:lstStyle/>
          <a:p>
            <a:r>
              <a:rPr kumimoji="1" lang="ja-JP" altLang="en-US" sz="900" dirty="0"/>
              <a:t>ハートいっぱいのブルーサークルを囲んで、</a:t>
            </a:r>
            <a:endParaRPr kumimoji="1" lang="en-US" altLang="ja-JP" sz="900" dirty="0"/>
          </a:p>
          <a:p>
            <a:r>
              <a:rPr kumimoji="1" lang="ja-JP" altLang="en-US" sz="900" dirty="0"/>
              <a:t>笑顔の西淀病院ＨＰＨ委員会のみなさん。</a:t>
            </a:r>
          </a:p>
        </p:txBody>
      </p:sp>
      <p:sp>
        <p:nvSpPr>
          <p:cNvPr id="16" name="テキスト ボックス 15">
            <a:extLst>
              <a:ext uri="{FF2B5EF4-FFF2-40B4-BE49-F238E27FC236}">
                <a16:creationId xmlns:a16="http://schemas.microsoft.com/office/drawing/2014/main" id="{FD16185B-31C3-48CF-BAD8-72D1588A7745}"/>
              </a:ext>
            </a:extLst>
          </p:cNvPr>
          <p:cNvSpPr txBox="1"/>
          <p:nvPr/>
        </p:nvSpPr>
        <p:spPr>
          <a:xfrm>
            <a:off x="60133" y="5445231"/>
            <a:ext cx="307777" cy="2308324"/>
          </a:xfrm>
          <a:prstGeom prst="rect">
            <a:avLst/>
          </a:prstGeom>
          <a:noFill/>
        </p:spPr>
        <p:txBody>
          <a:bodyPr vert="eaVert" wrap="none" lIns="0" tIns="0" rIns="0" bIns="0" rtlCol="0">
            <a:spAutoFit/>
          </a:bodyPr>
          <a:lstStyle/>
          <a:p>
            <a:r>
              <a:rPr kumimoji="1" lang="ja-JP" altLang="en-US" sz="1000" dirty="0"/>
              <a:t>ブルーのイルミネーションが目を引く、</a:t>
            </a:r>
            <a:endParaRPr kumimoji="1" lang="en-US" altLang="ja-JP" sz="1000" dirty="0"/>
          </a:p>
          <a:p>
            <a:r>
              <a:rPr kumimoji="1" lang="ja-JP" altLang="en-US" sz="1000" dirty="0"/>
              <a:t>淀川通りに面した西淀病院の正面玄関。</a:t>
            </a:r>
            <a:endParaRPr kumimoji="1" lang="en-US" altLang="ja-JP" sz="1000" dirty="0"/>
          </a:p>
        </p:txBody>
      </p:sp>
      <p:sp>
        <p:nvSpPr>
          <p:cNvPr id="17" name="テキスト ボックス 16">
            <a:extLst>
              <a:ext uri="{FF2B5EF4-FFF2-40B4-BE49-F238E27FC236}">
                <a16:creationId xmlns:a16="http://schemas.microsoft.com/office/drawing/2014/main" id="{89713712-0640-41C8-BD02-BC4B12CB33E8}"/>
              </a:ext>
            </a:extLst>
          </p:cNvPr>
          <p:cNvSpPr txBox="1"/>
          <p:nvPr/>
        </p:nvSpPr>
        <p:spPr>
          <a:xfrm>
            <a:off x="4633014" y="4144966"/>
            <a:ext cx="1800493" cy="230832"/>
          </a:xfrm>
          <a:prstGeom prst="rect">
            <a:avLst/>
          </a:prstGeom>
          <a:noFill/>
        </p:spPr>
        <p:txBody>
          <a:bodyPr wrap="none" rtlCol="0">
            <a:spAutoFit/>
          </a:bodyPr>
          <a:lstStyle/>
          <a:p>
            <a:r>
              <a:rPr kumimoji="1" lang="ja-JP" altLang="en-US" sz="900" dirty="0"/>
              <a:t>青く照らされた西淀病院の看板</a:t>
            </a:r>
          </a:p>
        </p:txBody>
      </p:sp>
    </p:spTree>
    <p:extLst>
      <p:ext uri="{BB962C8B-B14F-4D97-AF65-F5344CB8AC3E}">
        <p14:creationId xmlns:p14="http://schemas.microsoft.com/office/powerpoint/2010/main" val="216774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A97680D-DA4C-493B-A00E-CAF0C4B0A7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67" y="6050237"/>
            <a:ext cx="2445950" cy="2342169"/>
          </a:xfrm>
          <a:prstGeom prst="rect">
            <a:avLst/>
          </a:prstGeom>
        </p:spPr>
      </p:pic>
      <p:sp>
        <p:nvSpPr>
          <p:cNvPr id="6" name="テキスト ボックス 5">
            <a:extLst>
              <a:ext uri="{FF2B5EF4-FFF2-40B4-BE49-F238E27FC236}">
                <a16:creationId xmlns:a16="http://schemas.microsoft.com/office/drawing/2014/main" id="{61641A3B-F1D3-42E7-A27F-9E9B3AB73F6F}"/>
              </a:ext>
            </a:extLst>
          </p:cNvPr>
          <p:cNvSpPr txBox="1"/>
          <p:nvPr/>
        </p:nvSpPr>
        <p:spPr>
          <a:xfrm>
            <a:off x="-5505" y="8260864"/>
            <a:ext cx="2307481" cy="790848"/>
          </a:xfrm>
          <a:prstGeom prst="rect">
            <a:avLst/>
          </a:prstGeom>
          <a:noFill/>
        </p:spPr>
        <p:txBody>
          <a:bodyPr wrap="square" lIns="0" tIns="36000" rIns="0" bIns="36000" rtlCol="0">
            <a:spAutoFit/>
          </a:bodyPr>
          <a:lstStyle/>
          <a:p>
            <a:pPr algn="ctr">
              <a:lnSpc>
                <a:spcPts val="2800"/>
              </a:lnSpc>
            </a:pPr>
            <a:r>
              <a:rPr kumimoji="1" lang="ja-JP" altLang="en-US" sz="1600" b="1" dirty="0">
                <a:latin typeface="BIZ UDゴシック" panose="020B0400000000000000" pitchFamily="49" charset="-128"/>
                <a:ea typeface="BIZ UDゴシック" panose="020B0400000000000000" pitchFamily="49" charset="-128"/>
              </a:rPr>
              <a:t>ポイ捨てカウンター</a:t>
            </a:r>
            <a:endParaRPr kumimoji="1" lang="en-US" altLang="ja-JP" sz="1200" b="1" dirty="0">
              <a:latin typeface="BIZ UDゴシック" panose="020B0400000000000000" pitchFamily="49" charset="-128"/>
              <a:ea typeface="BIZ UDゴシック" panose="020B0400000000000000" pitchFamily="49" charset="-128"/>
            </a:endParaRPr>
          </a:p>
          <a:p>
            <a:pPr>
              <a:lnSpc>
                <a:spcPts val="2800"/>
              </a:lnSpc>
            </a:pPr>
            <a:r>
              <a:rPr kumimoji="1" lang="ja-JP" altLang="en-US" sz="3200" b="1" dirty="0">
                <a:latin typeface="BIZ UDゴシック" panose="020B0400000000000000" pitchFamily="49" charset="-128"/>
                <a:ea typeface="BIZ UDゴシック" panose="020B0400000000000000" pitchFamily="49" charset="-128"/>
              </a:rPr>
              <a:t> ６９０７</a:t>
            </a:r>
            <a:r>
              <a:rPr kumimoji="1" lang="ja-JP" altLang="en-US" sz="3600" b="1" dirty="0">
                <a:latin typeface="BIZ UDゴシック" panose="020B0400000000000000" pitchFamily="49" charset="-128"/>
                <a:ea typeface="BIZ UDゴシック" panose="020B0400000000000000" pitchFamily="49" charset="-128"/>
              </a:rPr>
              <a:t>本</a:t>
            </a:r>
            <a:endParaRPr kumimoji="1" lang="ja-JP" altLang="en-US" sz="3200" b="1" dirty="0">
              <a:latin typeface="BIZ UDゴシック" panose="020B0400000000000000" pitchFamily="49" charset="-128"/>
              <a:ea typeface="BIZ UDゴシック" panose="020B0400000000000000" pitchFamily="49" charset="-128"/>
            </a:endParaRPr>
          </a:p>
        </p:txBody>
      </p:sp>
      <p:pic>
        <p:nvPicPr>
          <p:cNvPr id="8" name="図 7">
            <a:extLst>
              <a:ext uri="{FF2B5EF4-FFF2-40B4-BE49-F238E27FC236}">
                <a16:creationId xmlns:a16="http://schemas.microsoft.com/office/drawing/2014/main" id="{D4556AE4-49C5-4C56-9B53-8BAA3C1EF929}"/>
              </a:ext>
            </a:extLst>
          </p:cNvPr>
          <p:cNvPicPr>
            <a:picLocks noChangeAspect="1"/>
          </p:cNvPicPr>
          <p:nvPr/>
        </p:nvPicPr>
        <p:blipFill rotWithShape="1">
          <a:blip r:embed="rId3">
            <a:extLst>
              <a:ext uri="{28A0092B-C50C-407E-A947-70E740481C1C}">
                <a14:useLocalDpi xmlns:a14="http://schemas.microsoft.com/office/drawing/2010/main" val="0"/>
              </a:ext>
            </a:extLst>
          </a:blip>
          <a:srcRect l="22645" t="6130" r="65939" b="77903"/>
          <a:stretch/>
        </p:blipFill>
        <p:spPr>
          <a:xfrm>
            <a:off x="5624972" y="14893"/>
            <a:ext cx="1180561" cy="1265581"/>
          </a:xfrm>
          <a:prstGeom prst="rect">
            <a:avLst/>
          </a:prstGeom>
        </p:spPr>
      </p:pic>
      <p:sp>
        <p:nvSpPr>
          <p:cNvPr id="12" name="テキスト ボックス 11">
            <a:extLst>
              <a:ext uri="{FF2B5EF4-FFF2-40B4-BE49-F238E27FC236}">
                <a16:creationId xmlns:a16="http://schemas.microsoft.com/office/drawing/2014/main" id="{AA504EE9-0881-4E2F-957E-CF8A1B504F85}"/>
              </a:ext>
            </a:extLst>
          </p:cNvPr>
          <p:cNvSpPr txBox="1"/>
          <p:nvPr/>
        </p:nvSpPr>
        <p:spPr>
          <a:xfrm>
            <a:off x="6028435" y="715865"/>
            <a:ext cx="1251839" cy="380480"/>
          </a:xfrm>
          <a:prstGeom prst="rect">
            <a:avLst/>
          </a:prstGeom>
          <a:noFill/>
        </p:spPr>
        <p:txBody>
          <a:bodyPr wrap="square" lIns="36000" tIns="36000" rIns="36000" bIns="36000" rtlCol="0">
            <a:spAutoFit/>
          </a:bodyPr>
          <a:lstStyle/>
          <a:p>
            <a:r>
              <a:rPr lang="ja-JP" altLang="en-US" sz="2000" b="1" dirty="0">
                <a:ln w="12700">
                  <a:solidFill>
                    <a:srgbClr val="009900"/>
                  </a:solidFill>
                </a:ln>
                <a:solidFill>
                  <a:srgbClr val="009900"/>
                </a:solidFill>
                <a:latin typeface="HGS創英角ﾎﾟｯﾌﾟ体" panose="040B0A00000000000000" pitchFamily="50" charset="-128"/>
                <a:ea typeface="HGS創英角ﾎﾟｯﾌﾟ体" panose="040B0A00000000000000" pitchFamily="50" charset="-128"/>
              </a:rPr>
              <a:t>Ｎｏ</a:t>
            </a:r>
            <a:r>
              <a:rPr lang="en-US" altLang="ja-JP" sz="2000" b="1" dirty="0">
                <a:ln w="12700">
                  <a:solidFill>
                    <a:srgbClr val="009900"/>
                  </a:solidFill>
                </a:ln>
                <a:solidFill>
                  <a:srgbClr val="009900"/>
                </a:solidFill>
                <a:latin typeface="HGS創英角ﾎﾟｯﾌﾟ体" panose="040B0A00000000000000" pitchFamily="50" charset="-128"/>
                <a:ea typeface="HGS創英角ﾎﾟｯﾌﾟ体" panose="040B0A00000000000000" pitchFamily="50" charset="-128"/>
              </a:rPr>
              <a:t>.7</a:t>
            </a:r>
            <a:endParaRPr lang="ja-JP" altLang="en-US" sz="2000" b="1" dirty="0">
              <a:ln w="12700">
                <a:solidFill>
                  <a:srgbClr val="009900"/>
                </a:solidFill>
              </a:ln>
              <a:solidFill>
                <a:srgbClr val="009900"/>
              </a:solidFill>
              <a:latin typeface="HGS創英角ﾎﾟｯﾌﾟ体" panose="040B0A00000000000000" pitchFamily="50" charset="-128"/>
              <a:ea typeface="HGS創英角ﾎﾟｯﾌﾟ体" panose="040B0A00000000000000" pitchFamily="50" charset="-128"/>
            </a:endParaRPr>
          </a:p>
        </p:txBody>
      </p:sp>
      <p:pic>
        <p:nvPicPr>
          <p:cNvPr id="11" name="図 10">
            <a:extLst>
              <a:ext uri="{FF2B5EF4-FFF2-40B4-BE49-F238E27FC236}">
                <a16:creationId xmlns:a16="http://schemas.microsoft.com/office/drawing/2014/main" id="{D1F29FC9-5773-4849-8C9A-0B305032AA4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00872" y="1072076"/>
            <a:ext cx="953482" cy="1063857"/>
          </a:xfrm>
          <a:prstGeom prst="rect">
            <a:avLst/>
          </a:prstGeom>
        </p:spPr>
      </p:pic>
      <p:sp>
        <p:nvSpPr>
          <p:cNvPr id="16" name="四角形: 角を丸くする 15">
            <a:extLst>
              <a:ext uri="{FF2B5EF4-FFF2-40B4-BE49-F238E27FC236}">
                <a16:creationId xmlns:a16="http://schemas.microsoft.com/office/drawing/2014/main" id="{7A62E3DD-98AA-4D77-9D5A-4DDF33FB1F47}"/>
              </a:ext>
            </a:extLst>
          </p:cNvPr>
          <p:cNvSpPr/>
          <p:nvPr/>
        </p:nvSpPr>
        <p:spPr>
          <a:xfrm>
            <a:off x="653333" y="32824"/>
            <a:ext cx="4782267" cy="651393"/>
          </a:xfrm>
          <a:prstGeom prst="roundRect">
            <a:avLst/>
          </a:prstGeom>
          <a:solidFill>
            <a:schemeClr val="accent6">
              <a:lumMod val="75000"/>
            </a:schemeClr>
          </a:solidFill>
          <a:ln w="2540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144000" rIns="36000" bIns="144000" rtlCol="0" anchor="ctr"/>
          <a:lstStyle/>
          <a:p>
            <a:r>
              <a:rPr kumimoji="1" lang="en-US" altLang="ja-JP" b="1" dirty="0">
                <a:solidFill>
                  <a:schemeClr val="bg1"/>
                </a:solidFill>
                <a:latin typeface="HGP創英角ﾎﾟｯﾌﾟ体" panose="040B0A00000000000000" pitchFamily="50" charset="-128"/>
                <a:ea typeface="HGP創英角ﾎﾟｯﾌﾟ体" panose="040B0A00000000000000" pitchFamily="50" charset="-128"/>
              </a:rPr>
              <a:t> 11</a:t>
            </a:r>
            <a:r>
              <a:rPr kumimoji="1" lang="ja-JP" altLang="en-US" b="1" dirty="0">
                <a:solidFill>
                  <a:schemeClr val="bg1"/>
                </a:solidFill>
                <a:latin typeface="HGP創英角ﾎﾟｯﾌﾟ体" panose="040B0A00000000000000" pitchFamily="50" charset="-128"/>
                <a:ea typeface="HGP創英角ﾎﾟｯﾌﾟ体" panose="040B0A00000000000000" pitchFamily="50" charset="-128"/>
              </a:rPr>
              <a:t>月のスワンスワン活動</a:t>
            </a:r>
            <a:endParaRPr kumimoji="1" lang="en-US" altLang="ja-JP" b="1" dirty="0">
              <a:solidFill>
                <a:schemeClr val="bg1"/>
              </a:solidFill>
              <a:latin typeface="HGP創英角ﾎﾟｯﾌﾟ体" panose="040B0A00000000000000" pitchFamily="50" charset="-128"/>
              <a:ea typeface="HGP創英角ﾎﾟｯﾌﾟ体" panose="040B0A00000000000000" pitchFamily="50" charset="-128"/>
            </a:endParaRPr>
          </a:p>
          <a:p>
            <a:pPr algn="ctr"/>
            <a:r>
              <a:rPr kumimoji="1" lang="ja-JP" altLang="en-US" sz="1600" dirty="0">
                <a:solidFill>
                  <a:schemeClr val="bg1"/>
                </a:solidFill>
                <a:latin typeface="HGP創英角ﾎﾟｯﾌﾟ体" panose="040B0A00000000000000" pitchFamily="50" charset="-128"/>
                <a:ea typeface="HGP創英角ﾎﾟｯﾌﾟ体" panose="040B0A00000000000000" pitchFamily="50" charset="-128"/>
              </a:rPr>
              <a:t>～</a:t>
            </a:r>
            <a:r>
              <a:rPr kumimoji="1" lang="en-US" altLang="ja-JP" sz="1600" dirty="0">
                <a:solidFill>
                  <a:schemeClr val="bg1"/>
                </a:solidFill>
                <a:latin typeface="HGP創英角ﾎﾟｯﾌﾟ体" panose="040B0A00000000000000" pitchFamily="50" charset="-128"/>
                <a:ea typeface="HGP創英角ﾎﾟｯﾌﾟ体" panose="040B0A00000000000000" pitchFamily="50" charset="-128"/>
              </a:rPr>
              <a:t>11</a:t>
            </a:r>
            <a:r>
              <a:rPr kumimoji="1" lang="ja-JP" altLang="en-US" sz="1600" dirty="0">
                <a:solidFill>
                  <a:schemeClr val="bg1"/>
                </a:solidFill>
                <a:latin typeface="HGP創英角ﾎﾟｯﾌﾟ体" panose="040B0A00000000000000" pitchFamily="50" charset="-128"/>
                <a:ea typeface="HGP創英角ﾎﾟｯﾌﾟ体" panose="040B0A00000000000000" pitchFamily="50" charset="-128"/>
              </a:rPr>
              <a:t>月の活動を振り返ってみました～</a:t>
            </a:r>
            <a:endParaRPr kumimoji="1" lang="en-US" altLang="ja-JP" sz="1600" dirty="0">
              <a:solidFill>
                <a:schemeClr val="bg1"/>
              </a:solidFill>
              <a:latin typeface="HGP創英角ﾎﾟｯﾌﾟ体" panose="040B0A00000000000000" pitchFamily="50" charset="-128"/>
              <a:ea typeface="HGP創英角ﾎﾟｯﾌﾟ体" panose="040B0A00000000000000" pitchFamily="50" charset="-128"/>
            </a:endParaRPr>
          </a:p>
        </p:txBody>
      </p:sp>
      <p:pic>
        <p:nvPicPr>
          <p:cNvPr id="17" name="図 16">
            <a:extLst>
              <a:ext uri="{FF2B5EF4-FFF2-40B4-BE49-F238E27FC236}">
                <a16:creationId xmlns:a16="http://schemas.microsoft.com/office/drawing/2014/main" id="{3DF741B4-3FCA-413B-9EE0-B382A93AE24E}"/>
              </a:ext>
            </a:extLst>
          </p:cNvPr>
          <p:cNvPicPr>
            <a:picLocks noChangeAspect="1"/>
          </p:cNvPicPr>
          <p:nvPr/>
        </p:nvPicPr>
        <p:blipFill rotWithShape="1">
          <a:blip r:embed="rId5" cstate="screen">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52467" y="32825"/>
            <a:ext cx="537985" cy="612648"/>
          </a:xfrm>
          <a:prstGeom prst="rect">
            <a:avLst/>
          </a:prstGeom>
        </p:spPr>
      </p:pic>
      <p:sp>
        <p:nvSpPr>
          <p:cNvPr id="18" name="テキスト ボックス 17">
            <a:extLst>
              <a:ext uri="{FF2B5EF4-FFF2-40B4-BE49-F238E27FC236}">
                <a16:creationId xmlns:a16="http://schemas.microsoft.com/office/drawing/2014/main" id="{C6363A2A-350C-4D95-8E78-AEDA4A6AF076}"/>
              </a:ext>
            </a:extLst>
          </p:cNvPr>
          <p:cNvSpPr txBox="1"/>
          <p:nvPr/>
        </p:nvSpPr>
        <p:spPr>
          <a:xfrm>
            <a:off x="0" y="5676211"/>
            <a:ext cx="2452589" cy="292388"/>
          </a:xfrm>
          <a:prstGeom prst="rect">
            <a:avLst/>
          </a:prstGeom>
          <a:noFill/>
        </p:spPr>
        <p:txBody>
          <a:bodyPr wrap="square" rtlCol="0">
            <a:spAutoFit/>
          </a:bodyPr>
          <a:lstStyle/>
          <a:p>
            <a:r>
              <a:rPr kumimoji="1" lang="en-US" altLang="ja-JP" sz="1300" b="1" i="1" dirty="0">
                <a:latin typeface="Century" panose="02040604050505020304" pitchFamily="18" charset="0"/>
              </a:rPr>
              <a:t>The Earth Is Not an Ashtray!</a:t>
            </a:r>
            <a:endParaRPr kumimoji="1" lang="ja-JP" altLang="en-US" sz="1300" b="1" i="1" dirty="0">
              <a:latin typeface="Century" panose="02040604050505020304" pitchFamily="18" charset="0"/>
            </a:endParaRPr>
          </a:p>
        </p:txBody>
      </p:sp>
      <p:sp>
        <p:nvSpPr>
          <p:cNvPr id="20" name="吹き出し: 角を丸めた四角形 19">
            <a:extLst>
              <a:ext uri="{FF2B5EF4-FFF2-40B4-BE49-F238E27FC236}">
                <a16:creationId xmlns:a16="http://schemas.microsoft.com/office/drawing/2014/main" id="{9B5F67F9-BBF8-422B-AF08-3EDFC5511F8F}"/>
              </a:ext>
            </a:extLst>
          </p:cNvPr>
          <p:cNvSpPr/>
          <p:nvPr/>
        </p:nvSpPr>
        <p:spPr>
          <a:xfrm>
            <a:off x="1449016" y="751594"/>
            <a:ext cx="1912844" cy="440609"/>
          </a:xfrm>
          <a:prstGeom prst="wedgeRoundRectCallout">
            <a:avLst>
              <a:gd name="adj1" fmla="val -61696"/>
              <a:gd name="adj2" fmla="val -27901"/>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BIZ UDPゴシック" panose="020B0400000000000000" pitchFamily="50" charset="-128"/>
                <a:ea typeface="BIZ UDPゴシック" panose="020B0400000000000000" pitchFamily="50" charset="-128"/>
              </a:rPr>
              <a:t>最高記録です！</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吸いがらの町・高見</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200" b="1" dirty="0"/>
          </a:p>
        </p:txBody>
      </p:sp>
      <p:sp>
        <p:nvSpPr>
          <p:cNvPr id="25" name="楕円 24">
            <a:extLst>
              <a:ext uri="{FF2B5EF4-FFF2-40B4-BE49-F238E27FC236}">
                <a16:creationId xmlns:a16="http://schemas.microsoft.com/office/drawing/2014/main" id="{38353701-28C4-4F13-B7ED-D54B6A36D238}"/>
              </a:ext>
            </a:extLst>
          </p:cNvPr>
          <p:cNvSpPr/>
          <p:nvPr/>
        </p:nvSpPr>
        <p:spPr>
          <a:xfrm>
            <a:off x="57560" y="736574"/>
            <a:ext cx="1065784" cy="472337"/>
          </a:xfrm>
          <a:prstGeom prst="ellipse">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latin typeface="BIZ UDPゴシック" panose="020B0400000000000000" pitchFamily="50" charset="-128"/>
                <a:ea typeface="BIZ UDPゴシック" panose="020B0400000000000000" pitchFamily="50" charset="-128"/>
              </a:rPr>
              <a:t>伝法高見</a:t>
            </a:r>
            <a:endParaRPr kumimoji="1" lang="en-US" altLang="ja-JP" sz="1200" b="1" dirty="0">
              <a:latin typeface="BIZ UDPゴシック" panose="020B0400000000000000" pitchFamily="50" charset="-128"/>
              <a:ea typeface="BIZ UDPゴシック" panose="020B0400000000000000" pitchFamily="50" charset="-128"/>
            </a:endParaRPr>
          </a:p>
          <a:p>
            <a:pPr algn="ctr"/>
            <a:r>
              <a:rPr kumimoji="1" lang="ja-JP" altLang="en-US" sz="1200" b="1" dirty="0">
                <a:latin typeface="BIZ UDPゴシック" panose="020B0400000000000000" pitchFamily="50" charset="-128"/>
                <a:ea typeface="BIZ UDPゴシック" panose="020B0400000000000000" pitchFamily="50" charset="-128"/>
              </a:rPr>
              <a:t>診療所</a:t>
            </a:r>
          </a:p>
        </p:txBody>
      </p:sp>
      <p:sp>
        <p:nvSpPr>
          <p:cNvPr id="26" name="吹き出し: 角を丸めた四角形 25">
            <a:extLst>
              <a:ext uri="{FF2B5EF4-FFF2-40B4-BE49-F238E27FC236}">
                <a16:creationId xmlns:a16="http://schemas.microsoft.com/office/drawing/2014/main" id="{B321BF5D-9EF0-4DAE-A97F-603B0DB22FA6}"/>
              </a:ext>
            </a:extLst>
          </p:cNvPr>
          <p:cNvSpPr/>
          <p:nvPr/>
        </p:nvSpPr>
        <p:spPr>
          <a:xfrm>
            <a:off x="2179109" y="1255651"/>
            <a:ext cx="3262841" cy="571312"/>
          </a:xfrm>
          <a:prstGeom prst="wedgeRoundRectCallout">
            <a:avLst>
              <a:gd name="adj1" fmla="val 57828"/>
              <a:gd name="adj2" fmla="val -32540"/>
              <a:gd name="adj3" fmla="val 16667"/>
            </a:avLst>
          </a:prstGeom>
          <a:solidFill>
            <a:srgbClr val="99FF3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tx1"/>
                </a:solidFill>
                <a:latin typeface="BIZ UDPゴシック" panose="020B0400000000000000" pitchFamily="50" charset="-128"/>
                <a:ea typeface="BIZ UDPゴシック" panose="020B0400000000000000" pitchFamily="50" charset="-128"/>
              </a:rPr>
              <a:t>前月の</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90</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本から</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312</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本！確かに</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10</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月の３倍！</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1" dirty="0">
                <a:solidFill>
                  <a:schemeClr val="tx1"/>
                </a:solidFill>
                <a:latin typeface="BIZ UDPゴシック" panose="020B0400000000000000" pitchFamily="50" charset="-128"/>
                <a:ea typeface="BIZ UDPゴシック" panose="020B0400000000000000" pitchFamily="50" charset="-128"/>
              </a:rPr>
              <a:t>でも、参加者も</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3</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倍に増えてますよ！</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1" dirty="0">
                <a:solidFill>
                  <a:schemeClr val="tx1"/>
                </a:solidFill>
                <a:latin typeface="BIZ UDPゴシック" panose="020B0400000000000000" pitchFamily="50" charset="-128"/>
                <a:ea typeface="BIZ UDPゴシック" panose="020B0400000000000000" pitchFamily="50" charset="-128"/>
              </a:rPr>
              <a:t>みんなの力の成果です</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pic>
        <p:nvPicPr>
          <p:cNvPr id="28" name="グラフィックス 27" descr="ウインクしている顔 (塗りつぶしなし)">
            <a:extLst>
              <a:ext uri="{FF2B5EF4-FFF2-40B4-BE49-F238E27FC236}">
                <a16:creationId xmlns:a16="http://schemas.microsoft.com/office/drawing/2014/main" id="{F033FAE4-CAEF-4CB6-9EDF-29A624D7D3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90596" y="1636473"/>
            <a:ext cx="239866" cy="223705"/>
          </a:xfrm>
          <a:prstGeom prst="rect">
            <a:avLst/>
          </a:prstGeom>
        </p:spPr>
      </p:pic>
      <p:sp>
        <p:nvSpPr>
          <p:cNvPr id="29" name="吹き出し: 角を丸めた四角形 28">
            <a:extLst>
              <a:ext uri="{FF2B5EF4-FFF2-40B4-BE49-F238E27FC236}">
                <a16:creationId xmlns:a16="http://schemas.microsoft.com/office/drawing/2014/main" id="{20E42E60-6DB4-4DF6-BBB7-BE252CB37236}"/>
              </a:ext>
            </a:extLst>
          </p:cNvPr>
          <p:cNvSpPr/>
          <p:nvPr/>
        </p:nvSpPr>
        <p:spPr>
          <a:xfrm>
            <a:off x="2452589" y="4810863"/>
            <a:ext cx="3379259" cy="399324"/>
          </a:xfrm>
          <a:prstGeom prst="wedgeRoundRectCallout">
            <a:avLst>
              <a:gd name="adj1" fmla="val 55300"/>
              <a:gd name="adj2" fmla="val -37003"/>
              <a:gd name="adj3" fmla="val 16667"/>
            </a:avLst>
          </a:prstGeom>
          <a:solidFill>
            <a:srgbClr val="33CCFF"/>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tx1"/>
                </a:solidFill>
                <a:latin typeface="BIZ UDPゴシック" panose="020B0400000000000000" pitchFamily="50" charset="-128"/>
                <a:ea typeface="BIZ UDPゴシック" panose="020B0400000000000000" pitchFamily="50" charset="-128"/>
              </a:rPr>
              <a:t>今は</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6000</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本を超えているけど、いつかゼロになる日が来ると期待しています。</a:t>
            </a:r>
          </a:p>
        </p:txBody>
      </p:sp>
      <p:pic>
        <p:nvPicPr>
          <p:cNvPr id="23" name="図 22">
            <a:extLst>
              <a:ext uri="{FF2B5EF4-FFF2-40B4-BE49-F238E27FC236}">
                <a16:creationId xmlns:a16="http://schemas.microsoft.com/office/drawing/2014/main" id="{4B37DCFC-0F65-4492-B9FA-4F767C31778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98872" y="2235634"/>
            <a:ext cx="953482" cy="1063857"/>
          </a:xfrm>
          <a:prstGeom prst="rect">
            <a:avLst/>
          </a:prstGeom>
        </p:spPr>
      </p:pic>
      <p:sp>
        <p:nvSpPr>
          <p:cNvPr id="24" name="楕円 23">
            <a:extLst>
              <a:ext uri="{FF2B5EF4-FFF2-40B4-BE49-F238E27FC236}">
                <a16:creationId xmlns:a16="http://schemas.microsoft.com/office/drawing/2014/main" id="{3C2C533E-2853-491C-948B-283C27DDAEB1}"/>
              </a:ext>
            </a:extLst>
          </p:cNvPr>
          <p:cNvSpPr/>
          <p:nvPr/>
        </p:nvSpPr>
        <p:spPr>
          <a:xfrm>
            <a:off x="86410" y="1824948"/>
            <a:ext cx="1065784" cy="472337"/>
          </a:xfrm>
          <a:prstGeom prst="ellipse">
            <a:avLst/>
          </a:prstGeom>
          <a:solidFill>
            <a:srgbClr val="33CCCC"/>
          </a:solid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latin typeface="BIZ UDPゴシック" panose="020B0400000000000000" pitchFamily="50" charset="-128"/>
                <a:ea typeface="BIZ UDPゴシック" panose="020B0400000000000000" pitchFamily="50" charset="-128"/>
              </a:rPr>
              <a:t>ファルマ</a:t>
            </a:r>
            <a:endParaRPr kumimoji="1" lang="en-US" altLang="ja-JP" sz="1200" b="1" dirty="0">
              <a:latin typeface="BIZ UDPゴシック" panose="020B0400000000000000" pitchFamily="50" charset="-128"/>
              <a:ea typeface="BIZ UDPゴシック" panose="020B0400000000000000" pitchFamily="50" charset="-128"/>
            </a:endParaRPr>
          </a:p>
          <a:p>
            <a:pPr algn="ctr"/>
            <a:r>
              <a:rPr kumimoji="1" lang="ja-JP" altLang="en-US" sz="1200" b="1" dirty="0">
                <a:latin typeface="BIZ UDPゴシック" panose="020B0400000000000000" pitchFamily="50" charset="-128"/>
                <a:ea typeface="BIZ UDPゴシック" panose="020B0400000000000000" pitchFamily="50" charset="-128"/>
              </a:rPr>
              <a:t>プラン</a:t>
            </a:r>
          </a:p>
        </p:txBody>
      </p:sp>
      <p:sp>
        <p:nvSpPr>
          <p:cNvPr id="27" name="吹き出し: 角を丸めた四角形 26">
            <a:extLst>
              <a:ext uri="{FF2B5EF4-FFF2-40B4-BE49-F238E27FC236}">
                <a16:creationId xmlns:a16="http://schemas.microsoft.com/office/drawing/2014/main" id="{2BB0B4E5-37D3-429E-B3AB-1615F891DFB3}"/>
              </a:ext>
            </a:extLst>
          </p:cNvPr>
          <p:cNvSpPr/>
          <p:nvPr/>
        </p:nvSpPr>
        <p:spPr>
          <a:xfrm>
            <a:off x="1449016" y="1903612"/>
            <a:ext cx="4053726" cy="472337"/>
          </a:xfrm>
          <a:prstGeom prst="wedgeRoundRectCallout">
            <a:avLst>
              <a:gd name="adj1" fmla="val -55183"/>
              <a:gd name="adj2" fmla="val -30783"/>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solidFill>
                  <a:schemeClr val="tx1"/>
                </a:solidFill>
                <a:latin typeface="BIZ UDPゴシック" panose="020B0400000000000000" pitchFamily="50" charset="-128"/>
                <a:ea typeface="BIZ UDPゴシック" panose="020B0400000000000000" pitchFamily="50" charset="-128"/>
              </a:rPr>
              <a:t>11</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薬局がチャレンジしました！</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b="1" dirty="0">
                <a:solidFill>
                  <a:schemeClr val="tx1"/>
                </a:solidFill>
                <a:latin typeface="BIZ UDPゴシック" panose="020B0400000000000000" pitchFamily="50" charset="-128"/>
                <a:ea typeface="BIZ UDPゴシック" panose="020B0400000000000000" pitchFamily="50" charset="-128"/>
              </a:rPr>
              <a:t>敷地が限られているので、今月は</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7</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本。</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12</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名の参加です。</a:t>
            </a:r>
            <a:endParaRPr kumimoji="1" lang="ja-JP" altLang="en-US" sz="1200" b="1" dirty="0"/>
          </a:p>
        </p:txBody>
      </p:sp>
      <p:sp>
        <p:nvSpPr>
          <p:cNvPr id="30" name="吹き出し: 角を丸めた四角形 29">
            <a:extLst>
              <a:ext uri="{FF2B5EF4-FFF2-40B4-BE49-F238E27FC236}">
                <a16:creationId xmlns:a16="http://schemas.microsoft.com/office/drawing/2014/main" id="{AEF9117E-F19D-4251-8AEF-4D1AF165E0C8}"/>
              </a:ext>
            </a:extLst>
          </p:cNvPr>
          <p:cNvSpPr/>
          <p:nvPr/>
        </p:nvSpPr>
        <p:spPr>
          <a:xfrm>
            <a:off x="2301976" y="2451970"/>
            <a:ext cx="3120504" cy="522594"/>
          </a:xfrm>
          <a:prstGeom prst="wedgeRoundRectCallout">
            <a:avLst>
              <a:gd name="adj1" fmla="val 57828"/>
              <a:gd name="adj2" fmla="val -32540"/>
              <a:gd name="adj3" fmla="val 16667"/>
            </a:avLst>
          </a:prstGeom>
          <a:solidFill>
            <a:srgbClr val="99FF3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tx1"/>
                </a:solidFill>
                <a:latin typeface="BIZ UDPゴシック" panose="020B0400000000000000" pitchFamily="50" charset="-128"/>
                <a:ea typeface="BIZ UDPゴシック" panose="020B0400000000000000" pitchFamily="50" charset="-128"/>
              </a:rPr>
              <a:t>ファルマも参加！心強い☆</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1" dirty="0">
                <a:solidFill>
                  <a:schemeClr val="tx1"/>
                </a:solidFill>
                <a:latin typeface="BIZ UDPゴシック" panose="020B0400000000000000" pitchFamily="50" charset="-128"/>
                <a:ea typeface="BIZ UDPゴシック" panose="020B0400000000000000" pitchFamily="50" charset="-128"/>
              </a:rPr>
              <a:t>ポイ捨ては、このまま増えなければいいですね。</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1" dirty="0">
                <a:solidFill>
                  <a:schemeClr val="tx1"/>
                </a:solidFill>
                <a:latin typeface="BIZ UDPゴシック" panose="020B0400000000000000" pitchFamily="50" charset="-128"/>
                <a:ea typeface="BIZ UDPゴシック" panose="020B0400000000000000" pitchFamily="50" charset="-128"/>
              </a:rPr>
              <a:t>目標は</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ゼロ０本</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ですよ！</a:t>
            </a:r>
          </a:p>
        </p:txBody>
      </p:sp>
      <p:graphicFrame>
        <p:nvGraphicFramePr>
          <p:cNvPr id="4" name="表 3">
            <a:extLst>
              <a:ext uri="{FF2B5EF4-FFF2-40B4-BE49-F238E27FC236}">
                <a16:creationId xmlns:a16="http://schemas.microsoft.com/office/drawing/2014/main" id="{4C1A67FF-EBCB-463D-8B2B-64318E5E9A60}"/>
              </a:ext>
            </a:extLst>
          </p:cNvPr>
          <p:cNvGraphicFramePr>
            <a:graphicFrameLocks noGrp="1"/>
          </p:cNvGraphicFramePr>
          <p:nvPr/>
        </p:nvGraphicFramePr>
        <p:xfrm>
          <a:off x="2459772" y="5370730"/>
          <a:ext cx="4201767" cy="3746306"/>
        </p:xfrm>
        <a:graphic>
          <a:graphicData uri="http://schemas.openxmlformats.org/drawingml/2006/table">
            <a:tbl>
              <a:tblPr>
                <a:tableStyleId>{5C22544A-7EE6-4342-B048-85BDC9FD1C3A}</a:tableStyleId>
              </a:tblPr>
              <a:tblGrid>
                <a:gridCol w="1942243">
                  <a:extLst>
                    <a:ext uri="{9D8B030D-6E8A-4147-A177-3AD203B41FA5}">
                      <a16:colId xmlns:a16="http://schemas.microsoft.com/office/drawing/2014/main" val="1483971176"/>
                    </a:ext>
                  </a:extLst>
                </a:gridCol>
                <a:gridCol w="656839">
                  <a:extLst>
                    <a:ext uri="{9D8B030D-6E8A-4147-A177-3AD203B41FA5}">
                      <a16:colId xmlns:a16="http://schemas.microsoft.com/office/drawing/2014/main" val="2165396710"/>
                    </a:ext>
                  </a:extLst>
                </a:gridCol>
                <a:gridCol w="643702">
                  <a:extLst>
                    <a:ext uri="{9D8B030D-6E8A-4147-A177-3AD203B41FA5}">
                      <a16:colId xmlns:a16="http://schemas.microsoft.com/office/drawing/2014/main" val="4133886956"/>
                    </a:ext>
                  </a:extLst>
                </a:gridCol>
                <a:gridCol w="958983">
                  <a:extLst>
                    <a:ext uri="{9D8B030D-6E8A-4147-A177-3AD203B41FA5}">
                      <a16:colId xmlns:a16="http://schemas.microsoft.com/office/drawing/2014/main" val="2251954085"/>
                    </a:ext>
                  </a:extLst>
                </a:gridCol>
              </a:tblGrid>
              <a:tr h="195471">
                <a:tc gridSpan="4">
                  <a:txBody>
                    <a:bodyPr/>
                    <a:lstStyle/>
                    <a:p>
                      <a:pPr algn="l" fontAlgn="b"/>
                      <a:r>
                        <a:rPr lang="ja-JP" altLang="en-US" sz="1050" b="1" u="sng" strike="noStrike" dirty="0">
                          <a:effectLst/>
                        </a:rPr>
                        <a:t>　</a:t>
                      </a:r>
                      <a:r>
                        <a:rPr lang="en-US" altLang="ja-JP" sz="1050" b="1" u="sng" strike="noStrike" dirty="0">
                          <a:effectLst/>
                        </a:rPr>
                        <a:t>2020</a:t>
                      </a:r>
                      <a:r>
                        <a:rPr lang="ja-JP" altLang="en-US" sz="1050" b="1" u="sng" strike="noStrike" dirty="0">
                          <a:effectLst/>
                        </a:rPr>
                        <a:t>年度　ポイ捨てチェック表（</a:t>
                      </a:r>
                      <a:r>
                        <a:rPr lang="en-US" altLang="ja-JP" sz="1050" b="1" u="sng" strike="noStrike" dirty="0">
                          <a:effectLst/>
                        </a:rPr>
                        <a:t>10</a:t>
                      </a:r>
                      <a:r>
                        <a:rPr lang="ja-JP" altLang="en-US" sz="1050" b="1" u="sng" strike="noStrike" dirty="0">
                          <a:effectLst/>
                        </a:rPr>
                        <a:t>月・</a:t>
                      </a:r>
                      <a:r>
                        <a:rPr lang="en-US" altLang="ja-JP" sz="1050" b="1" u="sng" strike="noStrike" dirty="0">
                          <a:effectLst/>
                        </a:rPr>
                        <a:t>11</a:t>
                      </a:r>
                      <a:r>
                        <a:rPr lang="ja-JP" altLang="en-US" sz="1050" b="1" u="sng" strike="noStrike" dirty="0">
                          <a:effectLst/>
                        </a:rPr>
                        <a:t>月の報告）</a:t>
                      </a:r>
                      <a:endParaRPr lang="ja-JP" altLang="en-US" sz="1050" b="1" i="0" u="sng"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2190113"/>
                  </a:ext>
                </a:extLst>
              </a:tr>
              <a:tr h="204357">
                <a:tc>
                  <a:txBody>
                    <a:bodyPr/>
                    <a:lstStyle/>
                    <a:p>
                      <a:pPr algn="ctr" fontAlgn="ctr"/>
                      <a:r>
                        <a:rPr lang="ja-JP" altLang="en-US" sz="1200" b="1" u="none" strike="noStrike" dirty="0">
                          <a:effectLst/>
                        </a:rPr>
                        <a:t>　</a:t>
                      </a:r>
                      <a:endPar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900" b="1" u="none" strike="noStrike" dirty="0">
                          <a:effectLst/>
                        </a:rPr>
                        <a:t>10/22</a:t>
                      </a:r>
                      <a:endPar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altLang="ja-JP" sz="900" b="1" u="none" strike="noStrike" dirty="0">
                          <a:effectLst/>
                        </a:rPr>
                        <a:t>11/24</a:t>
                      </a:r>
                      <a:endPar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ja-JP" altLang="en-US" sz="900" b="1" u="none" strike="noStrike" dirty="0">
                          <a:effectLst/>
                        </a:rPr>
                        <a:t>計</a:t>
                      </a:r>
                      <a:endPar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00909660"/>
                  </a:ext>
                </a:extLst>
              </a:tr>
              <a:tr h="171984">
                <a:tc>
                  <a:txBody>
                    <a:bodyPr/>
                    <a:lstStyle/>
                    <a:p>
                      <a:pPr algn="l" fontAlgn="ctr"/>
                      <a:r>
                        <a:rPr lang="ja-JP" altLang="en-US" sz="800" u="none" strike="noStrike" dirty="0">
                          <a:effectLst/>
                        </a:rPr>
                        <a:t>　</a:t>
                      </a:r>
                      <a:r>
                        <a:rPr lang="ja-JP" altLang="en-US" sz="1000" u="none" strike="noStrike" dirty="0">
                          <a:effectLst/>
                        </a:rPr>
                        <a:t>西淀病院・のざと診療所</a:t>
                      </a:r>
                      <a:endPar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fontAlgn="ctr"/>
                      <a:r>
                        <a:rPr lang="en-US" altLang="ja-JP" sz="1000" u="none" strike="noStrike" dirty="0">
                          <a:effectLst/>
                        </a:rPr>
                        <a:t>390</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fontAlgn="ctr"/>
                      <a:r>
                        <a:rPr lang="en-US" altLang="ja-JP" sz="1000" u="none" strike="noStrike">
                          <a:effectLst/>
                        </a:rPr>
                        <a:t>363</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fontAlgn="ctr"/>
                      <a:r>
                        <a:rPr lang="en-US" altLang="ja-JP" sz="1000" u="none" strike="noStrike" dirty="0">
                          <a:effectLst/>
                        </a:rPr>
                        <a:t>2,671</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3625102934"/>
                  </a:ext>
                </a:extLst>
              </a:tr>
              <a:tr h="171984">
                <a:tc>
                  <a:txBody>
                    <a:bodyPr/>
                    <a:lstStyle/>
                    <a:p>
                      <a:pPr algn="ctr" fontAlgn="ctr"/>
                      <a:r>
                        <a:rPr lang="en-US" altLang="ja-JP" sz="900" u="none" strike="noStrike" dirty="0">
                          <a:effectLst/>
                        </a:rPr>
                        <a:t>(</a:t>
                      </a:r>
                      <a:r>
                        <a:rPr lang="ja-JP" altLang="en-US" sz="900" u="none" strike="noStrike" dirty="0">
                          <a:effectLst/>
                        </a:rPr>
                        <a:t>参加者数）</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000" u="none" strike="noStrike">
                          <a:effectLst/>
                        </a:rPr>
                        <a:t>15</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000" u="none" strike="noStrike">
                          <a:effectLst/>
                        </a:rPr>
                        <a:t>10</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000" u="none" strike="noStrike" dirty="0">
                          <a:effectLst/>
                        </a:rPr>
                        <a:t>86</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93574012"/>
                  </a:ext>
                </a:extLst>
              </a:tr>
              <a:tr h="171984">
                <a:tc>
                  <a:txBody>
                    <a:bodyPr/>
                    <a:lstStyle/>
                    <a:p>
                      <a:pPr algn="l" fontAlgn="ctr"/>
                      <a:r>
                        <a:rPr lang="ja-JP" altLang="en-US" sz="1000" u="none" strike="noStrike" dirty="0">
                          <a:effectLst/>
                        </a:rPr>
                        <a:t>　姫島診療所</a:t>
                      </a:r>
                      <a:endPar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lumMod val="95000"/>
                      </a:schemeClr>
                    </a:solidFill>
                  </a:tcPr>
                </a:tc>
                <a:tc>
                  <a:txBody>
                    <a:bodyPr/>
                    <a:lstStyle/>
                    <a:p>
                      <a:pPr algn="r" fontAlgn="ctr"/>
                      <a:r>
                        <a:rPr lang="en-US" altLang="ja-JP" sz="1000" u="none" strike="noStrike" dirty="0">
                          <a:effectLst/>
                        </a:rPr>
                        <a:t>186</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l" fontAlgn="ctr"/>
                      <a:r>
                        <a:rPr lang="ja-JP" altLang="en-US" sz="1000" u="none" strike="noStrike">
                          <a:effectLst/>
                        </a:rPr>
                        <a:t>　</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fontAlgn="ctr"/>
                      <a:r>
                        <a:rPr lang="en-US" altLang="ja-JP" sz="1000" u="none" strike="noStrike" dirty="0">
                          <a:effectLst/>
                        </a:rPr>
                        <a:t>605</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3838053597"/>
                  </a:ext>
                </a:extLst>
              </a:tr>
              <a:tr h="171984">
                <a:tc>
                  <a:txBody>
                    <a:bodyPr/>
                    <a:lstStyle/>
                    <a:p>
                      <a:pPr algn="ctr" fontAlgn="ctr"/>
                      <a:r>
                        <a:rPr lang="en-US" altLang="ja-JP" sz="900" u="none" strike="noStrike" dirty="0">
                          <a:effectLst/>
                        </a:rPr>
                        <a:t>(</a:t>
                      </a:r>
                      <a:r>
                        <a:rPr lang="ja-JP" altLang="en-US" sz="900" u="none" strike="noStrike" dirty="0">
                          <a:effectLst/>
                        </a:rPr>
                        <a:t>参加者数）</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1000" u="none" strike="noStrike">
                          <a:effectLst/>
                        </a:rPr>
                        <a:t>　</a:t>
                      </a:r>
                      <a:endParaRPr lang="ja-JP" altLang="en-US"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000" u="none" strike="noStrike" dirty="0">
                          <a:effectLst/>
                        </a:rPr>
                        <a:t>0</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81838181"/>
                  </a:ext>
                </a:extLst>
              </a:tr>
              <a:tr h="171984">
                <a:tc>
                  <a:txBody>
                    <a:bodyPr/>
                    <a:lstStyle/>
                    <a:p>
                      <a:pPr algn="l" fontAlgn="ctr"/>
                      <a:r>
                        <a:rPr lang="ja-JP" altLang="en-US" sz="1000" u="none" strike="noStrike" dirty="0">
                          <a:effectLst/>
                        </a:rPr>
                        <a:t>　千北診療所</a:t>
                      </a:r>
                      <a:endPar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lumMod val="95000"/>
                      </a:schemeClr>
                    </a:solidFill>
                  </a:tcPr>
                </a:tc>
                <a:tc>
                  <a:txBody>
                    <a:bodyPr/>
                    <a:lstStyle/>
                    <a:p>
                      <a:pPr algn="r" fontAlgn="ctr"/>
                      <a:r>
                        <a:rPr lang="en-US" altLang="ja-JP" sz="1000" u="none" strike="noStrike" dirty="0">
                          <a:effectLst/>
                        </a:rPr>
                        <a:t>163</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fontAlgn="ctr"/>
                      <a:r>
                        <a:rPr lang="en-US" altLang="ja-JP" sz="1000" u="none" strike="noStrike">
                          <a:effectLst/>
                        </a:rPr>
                        <a:t>51</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fontAlgn="ctr"/>
                      <a:r>
                        <a:rPr lang="en-US" altLang="ja-JP" sz="1000" u="none" strike="noStrike" dirty="0">
                          <a:effectLst/>
                        </a:rPr>
                        <a:t>1,051</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497420911"/>
                  </a:ext>
                </a:extLst>
              </a:tr>
              <a:tr h="171984">
                <a:tc>
                  <a:txBody>
                    <a:bodyPr/>
                    <a:lstStyle/>
                    <a:p>
                      <a:pPr algn="ctr" fontAlgn="ctr"/>
                      <a:r>
                        <a:rPr lang="en-US" altLang="ja-JP" sz="900" u="none" strike="noStrike" dirty="0">
                          <a:effectLst/>
                        </a:rPr>
                        <a:t>(</a:t>
                      </a:r>
                      <a:r>
                        <a:rPr lang="ja-JP" altLang="en-US" sz="900" u="none" strike="noStrike" dirty="0">
                          <a:effectLst/>
                        </a:rPr>
                        <a:t>参加者数）</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000" u="none" strike="noStrike">
                          <a:effectLst/>
                        </a:rPr>
                        <a:t>2</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000" u="none" strike="noStrike">
                          <a:effectLst/>
                        </a:rPr>
                        <a:t>1</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000" u="none" strike="noStrike" dirty="0">
                          <a:effectLst/>
                        </a:rPr>
                        <a:t>3</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84259008"/>
                  </a:ext>
                </a:extLst>
              </a:tr>
              <a:tr h="171984">
                <a:tc>
                  <a:txBody>
                    <a:bodyPr/>
                    <a:lstStyle/>
                    <a:p>
                      <a:pPr algn="l" fontAlgn="ctr"/>
                      <a:r>
                        <a:rPr lang="ja-JP" altLang="en-US" sz="1000" u="none" strike="noStrike" dirty="0">
                          <a:effectLst/>
                        </a:rPr>
                        <a:t>　なごみ</a:t>
                      </a:r>
                      <a:endPar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lumMod val="95000"/>
                      </a:schemeClr>
                    </a:solidFill>
                  </a:tcPr>
                </a:tc>
                <a:tc>
                  <a:txBody>
                    <a:bodyPr/>
                    <a:lstStyle/>
                    <a:p>
                      <a:pPr algn="r" fontAlgn="ctr"/>
                      <a:r>
                        <a:rPr lang="en-US" altLang="ja-JP" sz="1000" u="none" strike="noStrike" dirty="0">
                          <a:effectLst/>
                        </a:rPr>
                        <a:t>132</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fontAlgn="ctr"/>
                      <a:r>
                        <a:rPr lang="en-US" altLang="ja-JP" sz="1000" u="none" strike="noStrike">
                          <a:effectLst/>
                        </a:rPr>
                        <a:t>90</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fontAlgn="ctr"/>
                      <a:r>
                        <a:rPr lang="en-US" altLang="ja-JP" sz="1000" u="none" strike="noStrike" dirty="0">
                          <a:effectLst/>
                        </a:rPr>
                        <a:t>1,091</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3287956884"/>
                  </a:ext>
                </a:extLst>
              </a:tr>
              <a:tr h="171984">
                <a:tc>
                  <a:txBody>
                    <a:bodyPr/>
                    <a:lstStyle/>
                    <a:p>
                      <a:pPr algn="ctr" fontAlgn="ctr"/>
                      <a:r>
                        <a:rPr lang="en-US" altLang="ja-JP" sz="900" u="none" strike="noStrike" dirty="0">
                          <a:effectLst/>
                        </a:rPr>
                        <a:t>(</a:t>
                      </a:r>
                      <a:r>
                        <a:rPr lang="ja-JP" altLang="en-US" sz="900" u="none" strike="noStrike" dirty="0">
                          <a:effectLst/>
                        </a:rPr>
                        <a:t>参加者数）</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000" u="none" strike="noStrike">
                          <a:effectLst/>
                        </a:rPr>
                        <a:t>2</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000" u="none" strike="noStrike" dirty="0">
                          <a:effectLst/>
                        </a:rPr>
                        <a:t>1</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000" u="none" strike="noStrike" dirty="0">
                          <a:effectLst/>
                        </a:rPr>
                        <a:t>14</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2718937"/>
                  </a:ext>
                </a:extLst>
              </a:tr>
              <a:tr h="177071">
                <a:tc>
                  <a:txBody>
                    <a:bodyPr/>
                    <a:lstStyle/>
                    <a:p>
                      <a:pPr algn="l" fontAlgn="ctr"/>
                      <a:r>
                        <a:rPr lang="ja-JP" altLang="en-US" sz="800" u="none" strike="noStrike" dirty="0">
                          <a:effectLst/>
                        </a:rPr>
                        <a:t>　</a:t>
                      </a:r>
                      <a:r>
                        <a:rPr lang="ja-JP" altLang="en-US" sz="900" u="none" strike="noStrike" dirty="0">
                          <a:effectLst/>
                        </a:rPr>
                        <a:t>ＦＣあい・訪看あい・ＣＰあい</a:t>
                      </a:r>
                      <a:endParaRPr lang="ja-JP" alt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lumMod val="95000"/>
                      </a:schemeClr>
                    </a:solidFill>
                  </a:tcPr>
                </a:tc>
                <a:tc>
                  <a:txBody>
                    <a:bodyPr/>
                    <a:lstStyle/>
                    <a:p>
                      <a:pPr algn="r" fontAlgn="ctr"/>
                      <a:r>
                        <a:rPr lang="en-US" altLang="ja-JP" sz="1000" u="none" strike="noStrike" dirty="0">
                          <a:effectLst/>
                        </a:rPr>
                        <a:t>97</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fontAlgn="ctr"/>
                      <a:r>
                        <a:rPr lang="en-US" altLang="ja-JP" sz="1000" u="none" strike="noStrike">
                          <a:effectLst/>
                        </a:rPr>
                        <a:t>231</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fontAlgn="ctr"/>
                      <a:r>
                        <a:rPr lang="en-US" altLang="ja-JP" sz="1000" u="none" strike="noStrike" dirty="0">
                          <a:effectLst/>
                        </a:rPr>
                        <a:t>740</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573954484"/>
                  </a:ext>
                </a:extLst>
              </a:tr>
              <a:tr h="171984">
                <a:tc>
                  <a:txBody>
                    <a:bodyPr/>
                    <a:lstStyle/>
                    <a:p>
                      <a:pPr algn="ctr" fontAlgn="ctr"/>
                      <a:r>
                        <a:rPr lang="en-US" altLang="ja-JP" sz="900" u="none" strike="noStrike" dirty="0">
                          <a:effectLst/>
                        </a:rPr>
                        <a:t>(</a:t>
                      </a:r>
                      <a:r>
                        <a:rPr lang="ja-JP" altLang="en-US" sz="900" u="none" strike="noStrike" dirty="0">
                          <a:effectLst/>
                        </a:rPr>
                        <a:t>参加者数）</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000" u="none" strike="noStrike" dirty="0">
                          <a:effectLst/>
                        </a:rPr>
                        <a:t>7</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000" u="none" strike="noStrike">
                          <a:effectLst/>
                        </a:rPr>
                        <a:t>7</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000" u="none" strike="noStrike" dirty="0">
                          <a:effectLst/>
                        </a:rPr>
                        <a:t>18</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51691818"/>
                  </a:ext>
                </a:extLst>
              </a:tr>
              <a:tr h="171984">
                <a:tc>
                  <a:txBody>
                    <a:bodyPr/>
                    <a:lstStyle/>
                    <a:p>
                      <a:pPr algn="l" fontAlgn="ctr"/>
                      <a:r>
                        <a:rPr lang="ja-JP" altLang="en-US" sz="1000" u="none" strike="noStrike" dirty="0">
                          <a:effectLst/>
                        </a:rPr>
                        <a:t>　</a:t>
                      </a:r>
                      <a:r>
                        <a:rPr lang="zh-TW" altLang="en-US" sz="1000" u="none" strike="noStrike" dirty="0">
                          <a:effectLst/>
                        </a:rPr>
                        <a:t>伝法高見診療所</a:t>
                      </a:r>
                      <a:endParaRPr lang="zh-TW" altLang="en-US" sz="1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lumMod val="95000"/>
                      </a:schemeClr>
                    </a:solidFill>
                  </a:tcPr>
                </a:tc>
                <a:tc>
                  <a:txBody>
                    <a:bodyPr/>
                    <a:lstStyle/>
                    <a:p>
                      <a:pPr algn="r" fontAlgn="ctr"/>
                      <a:r>
                        <a:rPr lang="en-US" altLang="ja-JP" sz="1000" u="none" strike="noStrike" dirty="0">
                          <a:effectLst/>
                        </a:rPr>
                        <a:t>90</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fontAlgn="ctr"/>
                      <a:r>
                        <a:rPr lang="en-US" altLang="ja-JP" sz="1000" u="none" strike="noStrike">
                          <a:effectLst/>
                        </a:rPr>
                        <a:t>312</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fontAlgn="ctr"/>
                      <a:r>
                        <a:rPr lang="en-US" altLang="ja-JP" sz="1000" u="none" strike="noStrike" dirty="0">
                          <a:effectLst/>
                        </a:rPr>
                        <a:t>488</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781524584"/>
                  </a:ext>
                </a:extLst>
              </a:tr>
              <a:tr h="171984">
                <a:tc>
                  <a:txBody>
                    <a:bodyPr/>
                    <a:lstStyle/>
                    <a:p>
                      <a:pPr algn="ctr" fontAlgn="ctr"/>
                      <a:r>
                        <a:rPr lang="en-US" altLang="ja-JP" sz="900" u="none" strike="noStrike" dirty="0">
                          <a:effectLst/>
                        </a:rPr>
                        <a:t>(</a:t>
                      </a:r>
                      <a:r>
                        <a:rPr lang="ja-JP" altLang="en-US" sz="900" u="none" strike="noStrike" dirty="0">
                          <a:effectLst/>
                        </a:rPr>
                        <a:t>参加者数）</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000" u="none" strike="noStrike">
                          <a:effectLst/>
                        </a:rPr>
                        <a:t>1</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000" u="none" strike="noStrike">
                          <a:effectLst/>
                        </a:rPr>
                        <a:t>3</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000" u="none" strike="noStrike" dirty="0">
                          <a:effectLst/>
                        </a:rPr>
                        <a:t>7</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65567636"/>
                  </a:ext>
                </a:extLst>
              </a:tr>
              <a:tr h="171984">
                <a:tc>
                  <a:txBody>
                    <a:bodyPr/>
                    <a:lstStyle/>
                    <a:p>
                      <a:pPr algn="l" fontAlgn="ctr"/>
                      <a:r>
                        <a:rPr lang="ja-JP" altLang="en-US" sz="1000" u="none" strike="noStrike" dirty="0">
                          <a:effectLst/>
                        </a:rPr>
                        <a:t>　茨木診療所</a:t>
                      </a:r>
                      <a:endPar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lumMod val="95000"/>
                      </a:schemeClr>
                    </a:solidFill>
                  </a:tcPr>
                </a:tc>
                <a:tc>
                  <a:txBody>
                    <a:bodyPr/>
                    <a:lstStyle/>
                    <a:p>
                      <a:pPr algn="r" fontAlgn="ctr"/>
                      <a:r>
                        <a:rPr lang="en-US" altLang="ja-JP" sz="1000" u="none" strike="noStrike" dirty="0">
                          <a:effectLst/>
                        </a:rPr>
                        <a:t>102</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fontAlgn="ctr"/>
                      <a:r>
                        <a:rPr lang="en-US" altLang="ja-JP" sz="1000" u="none" strike="noStrike">
                          <a:effectLst/>
                        </a:rPr>
                        <a:t>152</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fontAlgn="ctr"/>
                      <a:r>
                        <a:rPr lang="en-US" altLang="ja-JP" sz="1000" u="none" strike="noStrike" dirty="0">
                          <a:effectLst/>
                        </a:rPr>
                        <a:t>254</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3163707721"/>
                  </a:ext>
                </a:extLst>
              </a:tr>
              <a:tr h="171984">
                <a:tc>
                  <a:txBody>
                    <a:bodyPr/>
                    <a:lstStyle/>
                    <a:p>
                      <a:pPr algn="ctr" fontAlgn="ctr"/>
                      <a:r>
                        <a:rPr lang="en-US" altLang="ja-JP" sz="900" u="none" strike="noStrike" dirty="0">
                          <a:effectLst/>
                        </a:rPr>
                        <a:t>(</a:t>
                      </a:r>
                      <a:r>
                        <a:rPr lang="ja-JP" altLang="en-US" sz="900" u="none" strike="noStrike" dirty="0">
                          <a:effectLst/>
                        </a:rPr>
                        <a:t>参加者数）</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1270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000" u="none" strike="noStrike">
                          <a:effectLst/>
                        </a:rPr>
                        <a:t>6</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000" u="none" strike="noStrike" dirty="0">
                          <a:effectLst/>
                        </a:rPr>
                        <a:t>4</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000" u="none" strike="noStrike" dirty="0">
                          <a:effectLst/>
                        </a:rPr>
                        <a:t>10</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51189243"/>
                  </a:ext>
                </a:extLst>
              </a:tr>
              <a:tr h="171984">
                <a:tc>
                  <a:txBody>
                    <a:bodyPr/>
                    <a:lstStyle/>
                    <a:p>
                      <a:pPr algn="l" fontAlgn="ctr"/>
                      <a:r>
                        <a:rPr lang="ja-JP" altLang="en-US" sz="1000" u="none" strike="noStrike" dirty="0">
                          <a:effectLst/>
                        </a:rPr>
                        <a:t>　ファルマ</a:t>
                      </a:r>
                      <a:r>
                        <a:rPr lang="en-US" altLang="ja-JP" sz="1000" u="none" strike="noStrike" dirty="0">
                          <a:effectLst/>
                        </a:rPr>
                        <a:t>12</a:t>
                      </a:r>
                      <a:r>
                        <a:rPr lang="ja-JP" altLang="en-US" sz="1000" u="none" strike="noStrike" dirty="0">
                          <a:effectLst/>
                        </a:rPr>
                        <a:t>薬局</a:t>
                      </a:r>
                      <a:endPar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lumMod val="95000"/>
                      </a:schemeClr>
                    </a:solidFill>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fontAlgn="ctr"/>
                      <a:r>
                        <a:rPr lang="en-US" altLang="ja-JP" sz="1000" u="none" strike="noStrike">
                          <a:effectLst/>
                        </a:rPr>
                        <a:t>7</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fontAlgn="ctr"/>
                      <a:r>
                        <a:rPr lang="en-US" altLang="ja-JP" sz="1000" u="none" strike="noStrike" dirty="0">
                          <a:effectLst/>
                        </a:rPr>
                        <a:t>7</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4169237502"/>
                  </a:ext>
                </a:extLst>
              </a:tr>
              <a:tr h="171984">
                <a:tc>
                  <a:txBody>
                    <a:bodyPr/>
                    <a:lstStyle/>
                    <a:p>
                      <a:pPr algn="ctr" fontAlgn="ctr"/>
                      <a:r>
                        <a:rPr lang="en-US" altLang="ja-JP" sz="900" u="none" strike="noStrike" dirty="0">
                          <a:effectLst/>
                        </a:rPr>
                        <a:t>(</a:t>
                      </a:r>
                      <a:r>
                        <a:rPr lang="ja-JP" altLang="en-US" sz="900" u="none" strike="noStrike" dirty="0">
                          <a:effectLst/>
                        </a:rPr>
                        <a:t>参加者数）</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000" u="none" strike="noStrike" dirty="0">
                          <a:effectLst/>
                        </a:rPr>
                        <a:t>12</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000" u="none" strike="noStrike" dirty="0">
                          <a:effectLst/>
                        </a:rPr>
                        <a:t>12</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72687117"/>
                  </a:ext>
                </a:extLst>
              </a:tr>
              <a:tr h="220544">
                <a:tc>
                  <a:txBody>
                    <a:bodyPr/>
                    <a:lstStyle/>
                    <a:p>
                      <a:pPr algn="l" fontAlgn="ctr"/>
                      <a:r>
                        <a:rPr lang="ja-JP" altLang="en-US" sz="1300" u="none" strike="noStrike" dirty="0">
                          <a:effectLst/>
                        </a:rPr>
                        <a:t>　　　　</a:t>
                      </a:r>
                      <a:r>
                        <a:rPr lang="ja-JP" altLang="en-US" sz="1050" u="none" strike="noStrike" dirty="0">
                          <a:effectLst/>
                        </a:rPr>
                        <a:t>計</a:t>
                      </a:r>
                      <a:endParaRPr lang="ja-JP" altLang="en-US"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fontAlgn="ctr"/>
                      <a:r>
                        <a:rPr lang="en-US" altLang="ja-JP" sz="1000" u="none" strike="noStrike" dirty="0">
                          <a:effectLst/>
                        </a:rPr>
                        <a:t>1,160</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fontAlgn="ctr"/>
                      <a:r>
                        <a:rPr lang="en-US" altLang="ja-JP" sz="1000" u="none" strike="noStrike">
                          <a:effectLst/>
                        </a:rPr>
                        <a:t>1,206</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r" fontAlgn="ctr"/>
                      <a:r>
                        <a:rPr lang="en-US" altLang="ja-JP" sz="1000" u="none" strike="noStrike" dirty="0">
                          <a:effectLst/>
                        </a:rPr>
                        <a:t>6,907</a:t>
                      </a:r>
                      <a:endPar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931205030"/>
                  </a:ext>
                </a:extLst>
              </a:tr>
              <a:tr h="220544">
                <a:tc>
                  <a:txBody>
                    <a:bodyPr/>
                    <a:lstStyle/>
                    <a:p>
                      <a:pPr algn="l" fontAlgn="ctr"/>
                      <a:r>
                        <a:rPr lang="ja-JP" altLang="en-US" sz="1300" u="none" strike="noStrike" dirty="0">
                          <a:effectLst/>
                        </a:rPr>
                        <a:t>　</a:t>
                      </a:r>
                      <a:endParaRPr lang="ja-JP" altLang="en-US" sz="13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000" u="none" strike="noStrike">
                          <a:effectLst/>
                        </a:rPr>
                        <a:t>33</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000" u="none" strike="noStrike">
                          <a:effectLst/>
                        </a:rPr>
                        <a:t>38</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000" u="none" strike="noStrike" dirty="0">
                          <a:effectLst/>
                        </a:rPr>
                        <a:t>150</a:t>
                      </a:r>
                      <a:endPar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15919991"/>
                  </a:ext>
                </a:extLst>
              </a:tr>
              <a:tr h="148559">
                <a:tc gridSpan="4">
                  <a:txBody>
                    <a:bodyPr/>
                    <a:lstStyle/>
                    <a:p>
                      <a:pPr algn="l" fontAlgn="t"/>
                      <a:r>
                        <a:rPr lang="ja-JP" altLang="en-US" sz="700" u="none" strike="noStrike" dirty="0">
                          <a:effectLst/>
                        </a:rPr>
                        <a:t>　*吸殻って</a:t>
                      </a:r>
                      <a:r>
                        <a:rPr lang="en-US" altLang="ja-JP" sz="700" u="none" strike="noStrike" dirty="0">
                          <a:effectLst/>
                        </a:rPr>
                        <a:t>1</a:t>
                      </a:r>
                      <a:r>
                        <a:rPr lang="ja-JP" altLang="en-US" sz="700" u="none" strike="noStrike" dirty="0">
                          <a:effectLst/>
                        </a:rPr>
                        <a:t>本当たり</a:t>
                      </a:r>
                      <a:r>
                        <a:rPr lang="en-US" altLang="ja-JP" sz="700" u="none" strike="noStrike" dirty="0">
                          <a:effectLst/>
                        </a:rPr>
                        <a:t>0.35</a:t>
                      </a:r>
                      <a:r>
                        <a:rPr lang="ja-JP" altLang="en-US" sz="700" u="none" strike="noStrike" dirty="0">
                          <a:effectLst/>
                        </a:rPr>
                        <a:t>～</a:t>
                      </a:r>
                      <a:r>
                        <a:rPr lang="en-US" altLang="ja-JP" sz="700" u="none" strike="noStrike" dirty="0">
                          <a:effectLst/>
                        </a:rPr>
                        <a:t>0.45g</a:t>
                      </a:r>
                      <a:r>
                        <a:rPr lang="ja-JP" altLang="en-US" sz="700" u="none" strike="noStrike" dirty="0">
                          <a:effectLst/>
                        </a:rPr>
                        <a:t>くらいらしい。知ってた？</a:t>
                      </a:r>
                      <a:endPar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lnT w="12700" cap="flat" cmpd="sng" algn="ctr">
                      <a:solidFill>
                        <a:schemeClr val="tx1"/>
                      </a:solidFill>
                      <a:prstDash val="solid"/>
                      <a:round/>
                      <a:headEnd type="none" w="med" len="med"/>
                      <a:tailEnd type="none" w="med" len="med"/>
                    </a:lnT>
                    <a:solidFill>
                      <a:schemeClr val="bg1">
                        <a:lumMod val="95000"/>
                      </a:schemeClr>
                    </a:solidFill>
                  </a:tcPr>
                </a:tc>
                <a:tc hMerge="1">
                  <a:txBody>
                    <a:bodyPr/>
                    <a:lstStyle/>
                    <a:p>
                      <a:pPr algn="l" fontAlgn="b"/>
                      <a:endParaRPr lang="ja-JP" altLang="en-US" sz="600" b="1"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tc>
                <a:tc hMerge="1">
                  <a:txBody>
                    <a:bodyPr/>
                    <a:lstStyle/>
                    <a:p>
                      <a:pPr algn="l" fontAlgn="b"/>
                      <a:endParaRPr lang="ja-JP" altLang="en-US" sz="600" b="1"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tc>
                <a:tc hMerge="1">
                  <a:txBody>
                    <a:bodyPr/>
                    <a:lstStyle/>
                    <a:p>
                      <a:pPr algn="r" fontAlgn="ctr"/>
                      <a:endParaRPr lang="ja-JP" altLang="en-US" sz="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634191533"/>
                  </a:ext>
                </a:extLst>
              </a:tr>
            </a:tbl>
          </a:graphicData>
        </a:graphic>
      </p:graphicFrame>
      <p:sp>
        <p:nvSpPr>
          <p:cNvPr id="32" name="吹き出し: 角を丸めた四角形 31">
            <a:extLst>
              <a:ext uri="{FF2B5EF4-FFF2-40B4-BE49-F238E27FC236}">
                <a16:creationId xmlns:a16="http://schemas.microsoft.com/office/drawing/2014/main" id="{CAA51F4A-3E69-486B-99F8-AF7C89EA3D5A}"/>
              </a:ext>
            </a:extLst>
          </p:cNvPr>
          <p:cNvSpPr/>
          <p:nvPr/>
        </p:nvSpPr>
        <p:spPr>
          <a:xfrm>
            <a:off x="1503458" y="3066674"/>
            <a:ext cx="3967664" cy="613147"/>
          </a:xfrm>
          <a:prstGeom prst="wedgeRoundRectCallout">
            <a:avLst>
              <a:gd name="adj1" fmla="val -57712"/>
              <a:gd name="adj2" fmla="val -30783"/>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BIZ UDPゴシック" panose="020B0400000000000000" pitchFamily="50" charset="-128"/>
                <a:ea typeface="BIZ UDPゴシック" panose="020B0400000000000000" pitchFamily="50" charset="-128"/>
              </a:rPr>
              <a:t>西淀病院・のざと診療所は、友の会の世話人さんたちがこまめに吸いがらを拾ってくれているので、意外に少ない・・・。</a:t>
            </a:r>
          </a:p>
        </p:txBody>
      </p:sp>
      <p:sp>
        <p:nvSpPr>
          <p:cNvPr id="33" name="楕円 32">
            <a:extLst>
              <a:ext uri="{FF2B5EF4-FFF2-40B4-BE49-F238E27FC236}">
                <a16:creationId xmlns:a16="http://schemas.microsoft.com/office/drawing/2014/main" id="{B7F8FD60-8687-468D-893B-2B756F8D7985}"/>
              </a:ext>
            </a:extLst>
          </p:cNvPr>
          <p:cNvSpPr/>
          <p:nvPr/>
        </p:nvSpPr>
        <p:spPr>
          <a:xfrm>
            <a:off x="73330" y="2974564"/>
            <a:ext cx="1034244" cy="631108"/>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latin typeface="BIZ UDPゴシック" panose="020B0400000000000000" pitchFamily="50" charset="-128"/>
                <a:ea typeface="BIZ UDPゴシック" panose="020B0400000000000000" pitchFamily="50" charset="-128"/>
              </a:rPr>
              <a:t>西淀病院</a:t>
            </a:r>
            <a:endParaRPr kumimoji="1" lang="en-US" altLang="ja-JP" sz="1200" b="1" dirty="0">
              <a:latin typeface="BIZ UDPゴシック" panose="020B0400000000000000" pitchFamily="50" charset="-128"/>
              <a:ea typeface="BIZ UDPゴシック" panose="020B0400000000000000" pitchFamily="50" charset="-128"/>
            </a:endParaRPr>
          </a:p>
          <a:p>
            <a:pPr algn="ctr"/>
            <a:r>
              <a:rPr kumimoji="1" lang="ja-JP" altLang="en-US" sz="1200" b="1" dirty="0">
                <a:latin typeface="BIZ UDPゴシック" panose="020B0400000000000000" pitchFamily="50" charset="-128"/>
                <a:ea typeface="BIZ UDPゴシック" panose="020B0400000000000000" pitchFamily="50" charset="-128"/>
              </a:rPr>
              <a:t>のざと</a:t>
            </a:r>
            <a:endParaRPr kumimoji="1" lang="en-US" altLang="ja-JP" sz="1200" b="1" dirty="0">
              <a:latin typeface="BIZ UDPゴシック" panose="020B0400000000000000" pitchFamily="50" charset="-128"/>
              <a:ea typeface="BIZ UDPゴシック" panose="020B0400000000000000" pitchFamily="50" charset="-128"/>
            </a:endParaRPr>
          </a:p>
          <a:p>
            <a:pPr algn="ctr"/>
            <a:r>
              <a:rPr kumimoji="1" lang="ja-JP" altLang="en-US" sz="1200" b="1" dirty="0">
                <a:latin typeface="BIZ UDPゴシック" panose="020B0400000000000000" pitchFamily="50" charset="-128"/>
                <a:ea typeface="BIZ UDPゴシック" panose="020B0400000000000000" pitchFamily="50" charset="-128"/>
              </a:rPr>
              <a:t>診療所</a:t>
            </a:r>
          </a:p>
        </p:txBody>
      </p:sp>
      <p:sp>
        <p:nvSpPr>
          <p:cNvPr id="34" name="吹き出し: 角を丸めた四角形 33">
            <a:extLst>
              <a:ext uri="{FF2B5EF4-FFF2-40B4-BE49-F238E27FC236}">
                <a16:creationId xmlns:a16="http://schemas.microsoft.com/office/drawing/2014/main" id="{E3E0DBFA-C00F-4C6A-B2BD-8A9E7BD59287}"/>
              </a:ext>
            </a:extLst>
          </p:cNvPr>
          <p:cNvSpPr/>
          <p:nvPr/>
        </p:nvSpPr>
        <p:spPr>
          <a:xfrm>
            <a:off x="1514869" y="3780027"/>
            <a:ext cx="3944842" cy="483503"/>
          </a:xfrm>
          <a:prstGeom prst="wedgeRoundRectCallout">
            <a:avLst>
              <a:gd name="adj1" fmla="val -57712"/>
              <a:gd name="adj2" fmla="val -30783"/>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BIZ UDPゴシック" panose="020B0400000000000000" pitchFamily="50" charset="-128"/>
                <a:ea typeface="BIZ UDPゴシック" panose="020B0400000000000000" pitchFamily="50" charset="-128"/>
              </a:rPr>
              <a:t>吸いがらがあると、残念なことやけど「捨ててもいいんや」と思う人がいるみたいやね。</a:t>
            </a:r>
          </a:p>
        </p:txBody>
      </p:sp>
      <p:pic>
        <p:nvPicPr>
          <p:cNvPr id="13" name="図 12">
            <a:extLst>
              <a:ext uri="{FF2B5EF4-FFF2-40B4-BE49-F238E27FC236}">
                <a16:creationId xmlns:a16="http://schemas.microsoft.com/office/drawing/2014/main" id="{7899D1E7-C9D3-49C7-9E7A-D1E6E14FCBC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009228" y="3998782"/>
            <a:ext cx="796305" cy="1167221"/>
          </a:xfrm>
          <a:prstGeom prst="rect">
            <a:avLst/>
          </a:prstGeom>
        </p:spPr>
      </p:pic>
      <p:sp>
        <p:nvSpPr>
          <p:cNvPr id="36" name="吹き出し: 角を丸めた四角形 35">
            <a:extLst>
              <a:ext uri="{FF2B5EF4-FFF2-40B4-BE49-F238E27FC236}">
                <a16:creationId xmlns:a16="http://schemas.microsoft.com/office/drawing/2014/main" id="{21DF4BAB-742F-4F0B-A87C-D3317468DE1C}"/>
              </a:ext>
            </a:extLst>
          </p:cNvPr>
          <p:cNvSpPr/>
          <p:nvPr/>
        </p:nvSpPr>
        <p:spPr>
          <a:xfrm>
            <a:off x="2452589" y="4316173"/>
            <a:ext cx="3379259" cy="418205"/>
          </a:xfrm>
          <a:prstGeom prst="wedgeRoundRectCallout">
            <a:avLst>
              <a:gd name="adj1" fmla="val 55300"/>
              <a:gd name="adj2" fmla="val -37003"/>
              <a:gd name="adj3" fmla="val 16667"/>
            </a:avLst>
          </a:prstGeom>
          <a:solidFill>
            <a:srgbClr val="33CCFF"/>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tx1"/>
                </a:solidFill>
                <a:latin typeface="BIZ UDPゴシック" panose="020B0400000000000000" pitchFamily="50" charset="-128"/>
                <a:ea typeface="BIZ UDPゴシック" panose="020B0400000000000000" pitchFamily="50" charset="-128"/>
              </a:rPr>
              <a:t>岩手の病院では、吸がら</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ゼロ</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が当たり前なんやって。なんでやろ</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どこが違うんかなぁ。</a:t>
            </a:r>
          </a:p>
        </p:txBody>
      </p:sp>
      <p:sp>
        <p:nvSpPr>
          <p:cNvPr id="14" name="四角形: 角を丸くする 13">
            <a:extLst>
              <a:ext uri="{FF2B5EF4-FFF2-40B4-BE49-F238E27FC236}">
                <a16:creationId xmlns:a16="http://schemas.microsoft.com/office/drawing/2014/main" id="{9FE46C1C-7F23-457D-BB84-3822149B4F57}"/>
              </a:ext>
            </a:extLst>
          </p:cNvPr>
          <p:cNvSpPr/>
          <p:nvPr/>
        </p:nvSpPr>
        <p:spPr>
          <a:xfrm>
            <a:off x="52467" y="4607645"/>
            <a:ext cx="2295312" cy="830939"/>
          </a:xfrm>
          <a:prstGeom prst="roundRect">
            <a:avLst/>
          </a:prstGeom>
          <a:solidFill>
            <a:schemeClr val="accent4">
              <a:lumMod val="60000"/>
              <a:lumOff val="40000"/>
            </a:schemeClr>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kumimoji="1" lang="ja-JP" altLang="en-US" sz="1300" b="1" dirty="0">
                <a:solidFill>
                  <a:schemeClr val="tx1"/>
                </a:solidFill>
                <a:latin typeface="BIZ UDPゴシック" panose="020B0400000000000000" pitchFamily="50" charset="-128"/>
                <a:ea typeface="BIZ UDPゴシック" panose="020B0400000000000000" pitchFamily="50" charset="-128"/>
              </a:rPr>
              <a:t>次回のスワンスワン活動は、</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600" b="1" dirty="0">
                <a:solidFill>
                  <a:schemeClr val="tx1"/>
                </a:solidFill>
                <a:latin typeface="BIZ UDPゴシック" panose="020B0400000000000000" pitchFamily="50" charset="-128"/>
                <a:ea typeface="BIZ UDPゴシック" panose="020B0400000000000000" pitchFamily="50" charset="-128"/>
              </a:rPr>
              <a:t>12</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月</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22</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日火曜日</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です！</a:t>
            </a:r>
            <a:endParaRPr kumimoji="1" lang="ja-JP" altLang="en-US" sz="1300" dirty="0">
              <a:solidFill>
                <a:schemeClr val="tx1"/>
              </a:solidFill>
            </a:endParaRPr>
          </a:p>
        </p:txBody>
      </p:sp>
    </p:spTree>
    <p:extLst>
      <p:ext uri="{BB962C8B-B14F-4D97-AF65-F5344CB8AC3E}">
        <p14:creationId xmlns:p14="http://schemas.microsoft.com/office/powerpoint/2010/main" val="86887850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3181</TotalTime>
  <Words>824</Words>
  <Application>Microsoft Office PowerPoint</Application>
  <PresentationFormat>画面に合わせる (4:3)</PresentationFormat>
  <Paragraphs>132</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BIZ UDPゴシック</vt:lpstr>
      <vt:lpstr>BIZ UDゴシック</vt:lpstr>
      <vt:lpstr>HGP創英角ﾎﾟｯﾌﾟ体</vt:lpstr>
      <vt:lpstr>HGS創英角ﾎﾟｯﾌﾟ体</vt:lpstr>
      <vt:lpstr>游ゴシック</vt:lpstr>
      <vt:lpstr>游明朝</vt:lpstr>
      <vt:lpstr>Arial</vt:lpstr>
      <vt:lpstr>Calibri</vt:lpstr>
      <vt:lpstr>Calibri Light</vt:lpstr>
      <vt:lpstr>Century</vt:lpstr>
      <vt:lpstr>Office テーマ</vt:lpstr>
      <vt:lpstr>　　淀協・ファルマHPH委員会ニュース   　 2020年 Ｎｏ．7  よどふぁるの友 　　　『よどふぁるの友』は、淀協・ファルマHPH委員会と西淀川・淀川健康友の会が共に取り組む 　　HPH活動について、様々な情報を発信したり、活動を報告するニュースです。名前は、淀協、 　　ファルマプラン、健康友の会の名前と健康友の会の発行する『健康の友』にあやかりました。</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2020年3月号よどふぁるHPH便り</dc:title>
  <dc:creator>user</dc:creator>
  <cp:lastModifiedBy>松岡　美樹</cp:lastModifiedBy>
  <cp:revision>399</cp:revision>
  <cp:lastPrinted>2020-11-28T01:46:22Z</cp:lastPrinted>
  <dcterms:created xsi:type="dcterms:W3CDTF">2020-02-17T05:13:16Z</dcterms:created>
  <dcterms:modified xsi:type="dcterms:W3CDTF">2020-12-17T04:18:16Z</dcterms:modified>
</cp:coreProperties>
</file>